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embeddings/Microsoft_Excel_Worksheet1.xlsx" ContentType="application/vnd.openxmlformats-officedocument.spreadsheetml.sheet"/>
  <Override PartName="/ppt/embeddings/Microsoft_Excel_Worksheet2.xlsx" ContentType="application/vnd.openxmlformats-officedocument.spreadsheetml.sheet"/>
  <Override PartName="/ppt/embeddings/Microsoft_Excel_Worksheet3.xlsx" ContentType="application/vnd.openxmlformats-officedocument.spreadsheetml.sheet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notesMasterIdLst>
    <p:notesMasterId r:id="rId34"/>
  </p:notesMasterIdLst>
  <p:sldSz cx="12191970" cy="6858000"/>
  <p:notesSz cx="6858000" cy="1219197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C57FE"/>
    <a:srgbClr val="558ED5"/>
    <a:srgbClr val="D3E5FF"/>
    <a:srgbClr val="011AB7"/>
    <a:srgbClr val="007FFF"/>
    <a:srgbClr val="9BC9FF"/>
    <a:srgbClr val="E5EFDE"/>
    <a:srgbClr val="CCE5FF"/>
    <a:srgbClr val="D6D7D9"/>
    <a:srgbClr val="8EC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DA37D80-6434-44D0-A028-1B22A696006F}" styleName="Light Style 3 –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1"/>
  <c:chart>
    <c:title>
      <c:tx>
        <c:rich>
          <a:bodyPr/>
          <a:lstStyle/>
          <a:p>
            <a:pPr>
              <a:defRPr sz="1400" b="0" i="0" u="none" strike="noStrike">
                <a:solidFill>
                  <a:srgbClr val="000000"/>
                </a:solidFill>
                <a:latin typeface="Segoe UI"/>
              </a:defRPr>
            </a:pPr>
            <a:r>
              <a:rPr sz="1400" b="0" i="0" u="none" strike="noStrike">
                <a:solidFill>
                  <a:srgbClr val="000000"/>
                </a:solidFill>
                <a:latin typeface="Segoe UI"/>
              </a:rPr>
              <a:t>Market Data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Demand (GW)</c:v>
                </c:pt>
              </c:strCache>
            </c:strRef>
          </c:tx>
          <c:spPr>
            <a:solidFill>
              <a:srgbClr val="C0504D"/>
            </a:solidFill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000" u="none">
                    <a:solidFill>
                      <a:srgbClr val="FFFFFF"/>
                    </a:solidFill>
                    <a:latin typeface="Segoe UI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multiLvlStrRef>
              <c:f>Sheet1!$A$2:$A$7</c:f>
              <c:multiLvlStrCache>
                <c:ptCount val="6"/>
                <c:lvl>
                  <c:pt idx="0">
                    <c:v>2020</c:v>
                  </c:pt>
                  <c:pt idx="1">
                    <c:v>2021</c:v>
                  </c:pt>
                  <c:pt idx="2">
                    <c:v>2022</c:v>
                  </c:pt>
                  <c:pt idx="3">
                    <c:v>2023</c:v>
                  </c:pt>
                  <c:pt idx="4">
                    <c:v>2024</c:v>
                  </c:pt>
                  <c:pt idx="5">
                    <c:v>2030P</c:v>
                  </c:pt>
                </c:lvl>
              </c:multiLvlStrCache>
            </c:multiLvl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42</c:v>
                </c:pt>
                <c:pt idx="1">
                  <c:v>46</c:v>
                </c:pt>
                <c:pt idx="2">
                  <c:v>50</c:v>
                </c:pt>
                <c:pt idx="3">
                  <c:v>55</c:v>
                </c:pt>
                <c:pt idx="4">
                  <c:v>60</c:v>
                </c:pt>
                <c:pt idx="5">
                  <c:v>90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Capacity (GW)</c:v>
                </c:pt>
              </c:strCache>
            </c:strRef>
          </c:tx>
          <c:spPr>
            <a:solidFill>
              <a:srgbClr val="4F81BD"/>
            </a:solidFill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000" u="none">
                    <a:solidFill>
                      <a:srgbClr val="FFFFFF"/>
                    </a:solidFill>
                    <a:latin typeface="Segoe UI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multiLvlStrRef>
              <c:f>Sheet1!$A$2:$A$7</c:f>
              <c:multiLvlStrCache>
                <c:ptCount val="6"/>
                <c:lvl>
                  <c:pt idx="0">
                    <c:v>2020</c:v>
                  </c:pt>
                  <c:pt idx="1">
                    <c:v>2021</c:v>
                  </c:pt>
                  <c:pt idx="2">
                    <c:v>2022</c:v>
                  </c:pt>
                  <c:pt idx="3">
                    <c:v>2023</c:v>
                  </c:pt>
                  <c:pt idx="4">
                    <c:v>2024</c:v>
                  </c:pt>
                  <c:pt idx="5">
                    <c:v>2030P</c:v>
                  </c:pt>
                </c:lvl>
              </c:multiLvlStrCache>
            </c:multiLvl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60</c:v>
                </c:pt>
                <c:pt idx="1">
                  <c:v>65</c:v>
                </c:pt>
                <c:pt idx="2">
                  <c:v>70</c:v>
                </c:pt>
                <c:pt idx="3">
                  <c:v>75</c:v>
                </c:pt>
                <c:pt idx="4">
                  <c:v>80</c:v>
                </c:pt>
                <c:pt idx="5">
                  <c:v>130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000" u="none">
                  <a:solidFill>
                    <a:srgbClr val="FFFFFF"/>
                  </a:solidFill>
                  <a:latin typeface="Segoe UI"/>
                </a:defRPr>
              </a:pPr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gapWidth val="50"/>
        <c:overlap val="10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D6D7D9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Segoe UI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D6D7D9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Segoe UI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1"/>
  <c:chart>
    <c:title>
      <c:tx>
        <c:rich>
          <a:bodyPr/>
          <a:lstStyle/>
          <a:p>
            <a:pPr>
              <a:defRPr sz="1400" b="0" i="0" u="none" strike="noStrike">
                <a:solidFill>
                  <a:srgbClr val="000000"/>
                </a:solidFill>
                <a:latin typeface="Segoe UI"/>
              </a:defRPr>
            </a:pPr>
            <a:r>
              <a:rPr sz="1400" b="0" i="0" u="none" strike="noStrike">
                <a:solidFill>
                  <a:srgbClr val="000000"/>
                </a:solidFill>
                <a:latin typeface="Segoe UI"/>
              </a:rPr>
              <a:t>Market Data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rgbClr val="C0504D"/>
            </a:solidFill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000" u="none">
                    <a:solidFill>
                      <a:srgbClr val="FFFFFF"/>
                    </a:solidFill>
                    <a:latin typeface="Segoe UI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multiLvlStrRef>
              <c:f>Sheet1!$A$2:$A$7</c:f>
              <c:multiLvlStrCache>
                <c:ptCount val="6"/>
                <c:lvl>
                  <c:pt idx="0">
                    <c:v>2020</c:v>
                  </c:pt>
                  <c:pt idx="1">
                    <c:v>2021</c:v>
                  </c:pt>
                  <c:pt idx="2">
                    <c:v>2022</c:v>
                  </c:pt>
                  <c:pt idx="3">
                    <c:v>2023</c:v>
                  </c:pt>
                  <c:pt idx="4">
                    <c:v>2024</c:v>
                  </c:pt>
                  <c:pt idx="5">
                    <c:v>2030P</c:v>
                  </c:pt>
                </c:lvl>
              </c:multiLvlStrCache>
            </c:multiLvl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47</c:v>
                </c:pt>
                <c:pt idx="1">
                  <c:v>48</c:v>
                </c:pt>
                <c:pt idx="2">
                  <c:v>49</c:v>
                </c:pt>
                <c:pt idx="3">
                  <c:v>48</c:v>
                </c:pt>
                <c:pt idx="4">
                  <c:v>47</c:v>
                </c:pt>
                <c:pt idx="5">
                  <c:v>38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4F81BD"/>
            </a:solidFill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000" u="none">
                    <a:solidFill>
                      <a:srgbClr val="FFFFFF"/>
                    </a:solidFill>
                    <a:latin typeface="Segoe UI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multiLvlStrRef>
              <c:f>Sheet1!$A$2:$A$7</c:f>
              <c:multiLvlStrCache>
                <c:ptCount val="6"/>
                <c:lvl>
                  <c:pt idx="0">
                    <c:v>2020</c:v>
                  </c:pt>
                  <c:pt idx="1">
                    <c:v>2021</c:v>
                  </c:pt>
                  <c:pt idx="2">
                    <c:v>2022</c:v>
                  </c:pt>
                  <c:pt idx="3">
                    <c:v>2023</c:v>
                  </c:pt>
                  <c:pt idx="4">
                    <c:v>2024</c:v>
                  </c:pt>
                  <c:pt idx="5">
                    <c:v>2030P</c:v>
                  </c:pt>
                </c:lvl>
              </c:multiLvlStrCache>
            </c:multiLvl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25</c:v>
                </c:pt>
                <c:pt idx="1">
                  <c:v>24</c:v>
                </c:pt>
                <c:pt idx="2">
                  <c:v>23</c:v>
                </c:pt>
                <c:pt idx="3">
                  <c:v>22</c:v>
                </c:pt>
                <c:pt idx="4">
                  <c:v>21</c:v>
                </c:pt>
                <c:pt idx="5">
                  <c:v>18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Natural Gas</c:v>
                </c:pt>
              </c:strCache>
            </c:strRef>
          </c:tx>
          <c:spPr>
            <a:solidFill>
              <a:srgbClr val="9BBB59"/>
            </a:solidFill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000" u="none">
                    <a:solidFill>
                      <a:srgbClr val="FFFFFF"/>
                    </a:solidFill>
                    <a:latin typeface="Segoe UI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multiLvlStrRef>
              <c:f>Sheet1!$A$2:$A$7</c:f>
              <c:multiLvlStrCache>
                <c:ptCount val="6"/>
                <c:lvl>
                  <c:pt idx="0">
                    <c:v>2020</c:v>
                  </c:pt>
                  <c:pt idx="1">
                    <c:v>2021</c:v>
                  </c:pt>
                  <c:pt idx="2">
                    <c:v>2022</c:v>
                  </c:pt>
                  <c:pt idx="3">
                    <c:v>2023</c:v>
                  </c:pt>
                  <c:pt idx="4">
                    <c:v>2024</c:v>
                  </c:pt>
                  <c:pt idx="5">
                    <c:v>2030P</c:v>
                  </c:pt>
                </c:lvl>
              </c:multiLvlStrCache>
            </c:multiLvl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12</c:v>
                </c:pt>
                <c:pt idx="1">
                  <c:v>13</c:v>
                </c:pt>
                <c:pt idx="2">
                  <c:v>14</c:v>
                </c:pt>
                <c:pt idx="3">
                  <c:v>15</c:v>
                </c:pt>
                <c:pt idx="4">
                  <c:v>16</c:v>
                </c:pt>
                <c:pt idx="5">
                  <c:v>20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Hydro</c:v>
                </c:pt>
              </c:strCache>
            </c:strRef>
          </c:tx>
          <c:spPr>
            <a:solidFill>
              <a:srgbClr val="8064A2"/>
            </a:solidFill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000" u="none">
                    <a:solidFill>
                      <a:srgbClr val="FFFFFF"/>
                    </a:solidFill>
                    <a:latin typeface="Segoe UI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multiLvlStrRef>
              <c:f>Sheet1!$A$2:$A$7</c:f>
              <c:multiLvlStrCache>
                <c:ptCount val="6"/>
                <c:lvl>
                  <c:pt idx="0">
                    <c:v>2020</c:v>
                  </c:pt>
                  <c:pt idx="1">
                    <c:v>2021</c:v>
                  </c:pt>
                  <c:pt idx="2">
                    <c:v>2022</c:v>
                  </c:pt>
                  <c:pt idx="3">
                    <c:v>2023</c:v>
                  </c:pt>
                  <c:pt idx="4">
                    <c:v>2024</c:v>
                  </c:pt>
                  <c:pt idx="5">
                    <c:v>2030P</c:v>
                  </c:pt>
                </c:lvl>
              </c:multiLvlStrCache>
            </c:multiLvlStrRef>
          </c:cat>
          <c:val>
            <c:numRef>
              <c:f>Sheet1!$E$2:$E$7</c:f>
              <c:numCache>
                <c:formatCode>General</c:formatCode>
                <c:ptCount val="6"/>
                <c:pt idx="0">
                  <c:v>10</c:v>
                </c:pt>
                <c:pt idx="1">
                  <c:v>9</c:v>
                </c:pt>
                <c:pt idx="2">
                  <c:v>8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Renewables</c:v>
                </c:pt>
              </c:strCache>
            </c:strRef>
          </c:tx>
          <c:spPr>
            <a:solidFill>
              <a:srgbClr val="4BACC6"/>
            </a:solidFill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000" u="none">
                    <a:solidFill>
                      <a:srgbClr val="FFFFFF"/>
                    </a:solidFill>
                    <a:latin typeface="Segoe UI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multiLvlStrRef>
              <c:f>Sheet1!$A$2:$A$7</c:f>
              <c:multiLvlStrCache>
                <c:ptCount val="6"/>
                <c:lvl>
                  <c:pt idx="0">
                    <c:v>2020</c:v>
                  </c:pt>
                  <c:pt idx="1">
                    <c:v>2021</c:v>
                  </c:pt>
                  <c:pt idx="2">
                    <c:v>2022</c:v>
                  </c:pt>
                  <c:pt idx="3">
                    <c:v>2023</c:v>
                  </c:pt>
                  <c:pt idx="4">
                    <c:v>2024</c:v>
                  </c:pt>
                  <c:pt idx="5">
                    <c:v>2030P</c:v>
                  </c:pt>
                </c:lvl>
              </c:multiLvlStrCache>
            </c:multiLvlStrRef>
          </c:cat>
          <c:val>
            <c:numRef>
              <c:f>Sheet1!$F$2:$F$7</c:f>
              <c:numCache>
                <c:formatCode>General</c:formatCode>
                <c:ptCount val="6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7</c:v>
                </c:pt>
                <c:pt idx="5">
                  <c:v>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000" u="none">
                  <a:solidFill>
                    <a:srgbClr val="FFFFFF"/>
                  </a:solidFill>
                  <a:latin typeface="Segoe UI"/>
                </a:defRPr>
              </a:pPr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gapWidth val="50"/>
        <c:overlap val="10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D6D7D9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Segoe UI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D6D7D9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Segoe UI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1"/>
  <c:chart>
    <c:title>
      <c:tx>
        <c:rich>
          <a:bodyPr/>
          <a:lstStyle/>
          <a:p>
            <a:pPr>
              <a:defRPr sz="1400" b="0" i="0" u="none" strike="noStrike">
                <a:solidFill>
                  <a:srgbClr val="000000"/>
                </a:solidFill>
                <a:latin typeface="Segoe UI"/>
              </a:defRPr>
            </a:pPr>
            <a:r>
              <a:rPr sz="1400" b="0" i="0" u="none" strike="noStrike">
                <a:solidFill>
                  <a:srgbClr val="000000"/>
                </a:solidFill>
                <a:latin typeface="Segoe UI"/>
              </a:rPr>
              <a:t>Market Data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Industrial Tariff (US c/kWh)</c:v>
                </c:pt>
              </c:strCache>
            </c:strRef>
          </c:tx>
          <c:spPr>
            <a:solidFill>
              <a:srgbClr val="C0504D"/>
            </a:solidFill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000" u="none">
                    <a:solidFill>
                      <a:srgbClr val="FFFFFF"/>
                    </a:solidFill>
                    <a:latin typeface="Segoe UI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multiLvlStrRef>
              <c:f>Sheet1!$A$2:$A$7</c:f>
              <c:multiLvlStrCache>
                <c:ptCount val="6"/>
                <c:lvl>
                  <c:pt idx="0">
                    <c:v>2020</c:v>
                  </c:pt>
                  <c:pt idx="1">
                    <c:v>2021</c:v>
                  </c:pt>
                  <c:pt idx="2">
                    <c:v>2022</c:v>
                  </c:pt>
                  <c:pt idx="3">
                    <c:v>2023</c:v>
                  </c:pt>
                  <c:pt idx="4">
                    <c:v>2024</c:v>
                  </c:pt>
                  <c:pt idx="5">
                    <c:v>2025P</c:v>
                  </c:pt>
                </c:lvl>
              </c:multiLvlStrCache>
            </c:multiLvl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6.4</c:v>
                </c:pt>
                <c:pt idx="1">
                  <c:v>6.6</c:v>
                </c:pt>
                <c:pt idx="2">
                  <c:v>6.8</c:v>
                </c:pt>
                <c:pt idx="3">
                  <c:v>7</c:v>
                </c:pt>
                <c:pt idx="4">
                  <c:v>7.2</c:v>
                </c:pt>
                <c:pt idx="5">
                  <c:v>7.5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LNG Import Parity ($/MMBtu)</c:v>
                </c:pt>
              </c:strCache>
            </c:strRef>
          </c:tx>
          <c:spPr>
            <a:solidFill>
              <a:srgbClr val="4F81BD"/>
            </a:solidFill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000" u="none">
                    <a:solidFill>
                      <a:srgbClr val="FFFFFF"/>
                    </a:solidFill>
                    <a:latin typeface="Segoe UI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multiLvlStrRef>
              <c:f>Sheet1!$A$2:$A$7</c:f>
              <c:multiLvlStrCache>
                <c:ptCount val="6"/>
                <c:lvl>
                  <c:pt idx="0">
                    <c:v>2020</c:v>
                  </c:pt>
                  <c:pt idx="1">
                    <c:v>2021</c:v>
                  </c:pt>
                  <c:pt idx="2">
                    <c:v>2022</c:v>
                  </c:pt>
                  <c:pt idx="3">
                    <c:v>2023</c:v>
                  </c:pt>
                  <c:pt idx="4">
                    <c:v>2024</c:v>
                  </c:pt>
                  <c:pt idx="5">
                    <c:v>2025P</c:v>
                  </c:pt>
                </c:lvl>
              </c:multiLvlStrCache>
            </c:multiLvl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8.2</c:v>
                </c:pt>
                <c:pt idx="1">
                  <c:v>8.7</c:v>
                </c:pt>
                <c:pt idx="2">
                  <c:v>9.3</c:v>
                </c:pt>
                <c:pt idx="3">
                  <c:v>10.1</c:v>
                </c:pt>
                <c:pt idx="4">
                  <c:v>10.8</c:v>
                </c:pt>
                <c:pt idx="5">
                  <c:v>11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000" u="none">
                  <a:solidFill>
                    <a:srgbClr val="FFFFFF"/>
                  </a:solidFill>
                  <a:latin typeface="Segoe UI"/>
                </a:defRPr>
              </a:pPr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gapWidth val="50"/>
        <c:overlap val="10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D6D7D9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Segoe UI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D6D7D9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Segoe UI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13420" cy="51798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69731" y="1"/>
            <a:ext cx="3113420" cy="51798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9A0B1-50B0-48D0-B1FD-F23FDD0E25FC}" type="datetimeFigureOut">
              <a:rPr kumimoji="1" lang="ja-JP" altLang="en-US" smtClean="0"/>
              <a:pPr/>
              <a:t>2026/2/4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76288"/>
            <a:ext cx="6907212" cy="3886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18483" y="4920825"/>
            <a:ext cx="5747850" cy="466183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839850"/>
            <a:ext cx="3113420" cy="51798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69731" y="9839850"/>
            <a:ext cx="3113420" cy="51798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264638-DA09-4F05-9D40-370968A24369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9353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64638-DA09-4F05-9D40-370968A24369}" type="slidenum">
              <a:rPr kumimoji="1" lang="ja-JP" altLang="en-US" smtClean="0"/>
              <a:pPr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7288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C279D-7E3F-643A-FA55-A0D521DB2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55E73C-D927-31ED-2E64-8E1CCD65ED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5C1BB3-7528-761F-2C05-BF9FF1DEEB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F9A9A-B486-C5BD-EA99-0989D0870A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64638-DA09-4F05-9D40-370968A24369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44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CDB1F-622F-6283-A5C1-CC8067BAE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E5CC2C-5B21-E3FB-32E5-9EE256DF57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B906D0-83C9-D8CD-69C3-493ECBE8EF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23EB4-094D-576E-9B86-1EABEB50CA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64638-DA09-4F05-9D40-370968A24369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367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59D78-A211-A61A-CD73-2351AD388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67440F-0000-9A37-A10A-F814E1F6B4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3E8432-4341-E0D9-FE34-E6DF3CF32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53B0B-0D27-E7E5-6E57-B812AB59CC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64638-DA09-4F05-9D40-370968A24369}" type="slidenum">
              <a:rPr kumimoji="1" lang="ja-JP" altLang="en-US" smtClean="0"/>
              <a:pPr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6621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14392-B2C4-69C2-9310-370A94F31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C29D1A-7536-A30E-535D-63C33D5A8A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F06CA2-7FB5-A501-289D-1E56B79C25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8F2D4-68D1-0A86-B567-85D73695D9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64638-DA09-4F05-9D40-370968A24369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46942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DCAD8-1FD9-FBB9-2CE7-340FCDF50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52B6EF-2F3E-264B-44EC-5027B22697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66E9BC-0C6B-C7E6-C31A-9721C852B3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1251A1-A13B-23EA-BF79-56B86AA105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64638-DA09-4F05-9D40-370968A24369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21186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69761-BF1D-93B3-2C25-FC335DE62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5117FC-57D0-E9F9-90E8-40C64CAA8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FCCF05-B2F9-0335-D4D2-BB0CC729DD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BC07D-6171-55FD-FD18-55AD1CA152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64638-DA09-4F05-9D40-370968A24369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62462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D33B9-77FF-71B1-45E0-F68981C35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09FE2F-07CA-715D-F825-E225F6393C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B6AC0A-7624-8048-FE2B-3D8F82FD86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922214-2A41-A7D6-CEC1-62596ABF5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64638-DA09-4F05-9D40-370968A24369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6026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9388F-6A5B-937B-30B4-FAB6EF14D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48BC-CB53-A52C-2213-63B371CB1F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E6B24A-0C81-3E22-6A03-8A72923E72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552713-7979-9322-CE59-0AC255F259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64638-DA09-4F05-9D40-370968A24369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95872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282ED-F897-C7E4-8C97-8B9FF5001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4C0131-389C-B4BE-5130-D51BCE5D48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8C9A5C-6A66-7680-D4BA-201404A805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D3A4E-32C5-CE0F-0AEE-6B98288FF8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64638-DA09-4F05-9D40-370968A24369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93431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2D3B7-A8D6-71BD-9C8E-0EE3DD301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24C4F4-5278-8454-36BB-C8AE0AB951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EE6167-32AD-F758-821D-6232CCD764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6C8569-8913-B540-92F5-92310C8F35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264638-DA09-4F05-9D40-370968A24369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4237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E983F-F81C-CEA3-FD70-E03A6DDCC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768416-2226-9FBA-D9C2-3E68F20FF5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F9B9D4-D20B-741C-C9FF-F6FD8CBE0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613FC-BAF2-383B-FE87-E39F8C728A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64638-DA09-4F05-9D40-370968A24369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314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0BA82-4827-057E-4F15-7247611A9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42AE52-85C3-4E7C-DBD1-1FDB0E1E04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D22503-FB8E-F57F-F6A5-AADF2E800C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F056B-8930-9CAB-8584-EBC2F60D1E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264638-DA09-4F05-9D40-370968A24369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67861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2A36A-BD13-CC52-B4B9-7AA4FDFD4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50241F-E4F7-A714-A25B-62E97BDB2C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7A126B-0112-CE42-BBDA-6B61B02F61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F32B5F-FAD1-9032-A797-66FD794858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64638-DA09-4F05-9D40-370968A24369}" type="slidenum">
              <a:rPr kumimoji="1" lang="ja-JP" altLang="en-US" smtClean="0"/>
              <a:pPr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52163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28594-0FA8-9027-EF1D-F4D6E5851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BC1B75-12CA-9922-52F2-199EBE055C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7D0E8D-1D5F-F8D4-1E54-3F825C3C16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526EB2-0DBD-0A0A-318D-7FAC32A313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64638-DA09-4F05-9D40-370968A24369}" type="slidenum">
              <a:rPr kumimoji="1" lang="ja-JP" altLang="en-US" smtClean="0"/>
              <a:pPr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19028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C70FE-56FA-8722-2E7B-106E1C982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82311C-A287-A13C-0A6F-FE1DFD5F8E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B1361D-CD0E-D5A4-82DA-97592D9BC4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C95F0-265E-6ECE-1616-0FF8736FE8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64638-DA09-4F05-9D40-370968A24369}" type="slidenum">
              <a:rPr kumimoji="1" lang="ja-JP" altLang="en-US" smtClean="0"/>
              <a:pPr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27177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64638-DA09-4F05-9D40-370968A24369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38280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6CA3B-0D1B-E260-C86C-AAFF8A34F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826111-87FA-590E-23E2-9C1E187436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E4F7EC-D198-18BD-D519-C6EE1B4C0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FD99D-0A1A-0167-FED5-7EBA64F20E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64638-DA09-4F05-9D40-370968A24369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8042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2D395-C5FA-20D2-C2D5-7AA00D7EC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5F6850-F32F-F7DF-DEBC-E80488847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EC1582-8E82-5F43-ECE9-E1122D07C4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8F7EA-0D10-1584-D9E2-26AF4CB238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64638-DA09-4F05-9D40-370968A24369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8833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562D8-7626-019E-417E-2A198CE5D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305B00-6DEA-DB38-9CE0-C18946D59B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147C0E-8DBA-6EE9-75EC-598574708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9C785-6098-904F-48C1-EEF9E4CC69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64638-DA09-4F05-9D40-370968A24369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6007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8A3AA-6E5B-D759-AA93-BDBED508D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0C9DB7-7332-ED39-F897-5BBE27287B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6233D2-CD37-6CA2-503E-ED457C2334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B8361-0568-187D-765A-808B0108D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64638-DA09-4F05-9D40-370968A24369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00576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35A23-C0AE-EF35-A507-DB474E086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523F1A-4694-E282-CB21-8026BD1E0F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27066D-A6CB-E107-1786-FE585B4757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6650D-F429-DC51-C41E-D68306865E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64638-DA09-4F05-9D40-370968A24369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1117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D53D8-CCD1-61ED-9188-649A03D33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06D9C5-2BA8-B5CD-A536-B661C63D9B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146435-859F-E34D-1925-2AE78FA5F7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6F3FC-F489-72B0-72F9-262C60F31E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64638-DA09-4F05-9D40-370968A24369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6467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4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6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3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9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5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0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5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オブジェクト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4988942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1" imgH="381" progId="TCLayout.ActiveDocument.1">
                  <p:embed/>
                </p:oleObj>
              </mc:Choice>
              <mc:Fallback>
                <p:oleObj name="think-cell Slide" r:id="rId3" imgW="381" imgH="381" progId="TCLayout.ActiveDocument.1">
                  <p:embed/>
                  <p:pic>
                    <p:nvPicPr>
                      <p:cNvPr id="2" name="オブジェクト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直線コネクタ 7"/>
          <p:cNvCxnSpPr>
            <a:cxnSpLocks/>
          </p:cNvCxnSpPr>
          <p:nvPr userDrawn="1"/>
        </p:nvCxnSpPr>
        <p:spPr>
          <a:xfrm>
            <a:off x="0" y="933847"/>
            <a:ext cx="12192000" cy="0"/>
          </a:xfrm>
          <a:prstGeom prst="line">
            <a:avLst/>
          </a:prstGeom>
          <a:ln w="57150">
            <a:solidFill>
              <a:srgbClr val="293F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>
            <a:cxnSpLocks/>
          </p:cNvCxnSpPr>
          <p:nvPr userDrawn="1"/>
        </p:nvCxnSpPr>
        <p:spPr>
          <a:xfrm>
            <a:off x="5" y="1005855"/>
            <a:ext cx="12191995" cy="0"/>
          </a:xfrm>
          <a:prstGeom prst="line">
            <a:avLst/>
          </a:prstGeom>
          <a:ln w="28575">
            <a:solidFill>
              <a:srgbClr val="293F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 userDrawn="1"/>
        </p:nvCxnSpPr>
        <p:spPr>
          <a:xfrm>
            <a:off x="0" y="6620212"/>
            <a:ext cx="12192000" cy="0"/>
          </a:xfrm>
          <a:prstGeom prst="line">
            <a:avLst/>
          </a:prstGeom>
          <a:ln w="28575">
            <a:solidFill>
              <a:srgbClr val="293F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3673" y="44624"/>
            <a:ext cx="11508811" cy="8318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45713" rIns="0" bIns="45713" numCol="1" anchor="b" anchorCtr="0" compatLnSpc="1">
            <a:prstTxWarp prst="textNoShape">
              <a:avLst/>
            </a:prstTxWarp>
            <a:noAutofit/>
          </a:bodyPr>
          <a:lstStyle>
            <a:lvl1pPr algn="l">
              <a:defRPr sz="2400"/>
            </a:lvl1pPr>
          </a:lstStyle>
          <a:p>
            <a:pPr lvl="0"/>
            <a:endParaRPr lang="en-US" altLang="ja-JP"/>
          </a:p>
        </p:txBody>
      </p:sp>
      <p:sp>
        <p:nvSpPr>
          <p:cNvPr id="4" name="フッター プレースホルダ 3">
            <a:extLst>
              <a:ext uri="{FF2B5EF4-FFF2-40B4-BE49-F238E27FC236}">
                <a16:creationId xmlns:a16="http://schemas.microsoft.com/office/drawing/2014/main" id="{010D2832-2D82-872D-8E42-53B810C40772}"/>
              </a:ext>
            </a:extLst>
          </p:cNvPr>
          <p:cNvSpPr txBox="1">
            <a:spLocks/>
          </p:cNvSpPr>
          <p:nvPr userDrawn="1"/>
        </p:nvSpPr>
        <p:spPr>
          <a:xfrm>
            <a:off x="3755740" y="6643072"/>
            <a:ext cx="468052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altLang="ja-JP" sz="800" noProof="0">
                <a:latin typeface="+mn-lt"/>
              </a:rPr>
              <a:t>(C) YCP 2026</a:t>
            </a:r>
            <a:r>
              <a:rPr lang="ja-JP" altLang="en-US" sz="800" noProof="0">
                <a:latin typeface="+mn-lt"/>
              </a:rPr>
              <a:t> </a:t>
            </a:r>
            <a:r>
              <a:rPr lang="en-US" altLang="ja-JP" sz="800" noProof="0">
                <a:latin typeface="+mn-lt"/>
              </a:rPr>
              <a:t>all rights reserved</a:t>
            </a:r>
          </a:p>
        </p:txBody>
      </p:sp>
      <p:pic>
        <p:nvPicPr>
          <p:cNvPr id="11" name="図 10" descr="アイコン&#10;&#10;自動的に生成された説明">
            <a:extLst>
              <a:ext uri="{FF2B5EF4-FFF2-40B4-BE49-F238E27FC236}">
                <a16:creationId xmlns:a16="http://schemas.microsoft.com/office/drawing/2014/main" id="{ED842741-939E-3987-A378-45FC01452A1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673" y="6674018"/>
            <a:ext cx="432000" cy="15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04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YCP 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ray, night sky&#10;&#10;Description automatically generated">
            <a:extLst>
              <a:ext uri="{FF2B5EF4-FFF2-40B4-BE49-F238E27FC236}">
                <a16:creationId xmlns:a16="http://schemas.microsoft.com/office/drawing/2014/main" id="{67B51B18-0834-874D-83AA-CD7DAE77FA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0DD4923E-C7A8-4CBA-A7CE-99D6C14A64F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7783" y="2730675"/>
            <a:ext cx="7491659" cy="1384125"/>
          </a:xfrm>
        </p:spPr>
        <p:txBody>
          <a:bodyPr lIns="0" rIns="0" anchor="ctr" anchorCtr="0">
            <a:noAutofit/>
          </a:bodyPr>
          <a:lstStyle>
            <a:lvl1pPr marL="0" indent="0">
              <a:buNone/>
              <a:defRPr kumimoji="1" lang="ja-JP" altLang="en-US" sz="440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kumimoji="1" lang="en-US" altLang="ja-JP"/>
              <a:t>Divider Title</a:t>
            </a:r>
            <a:endParaRPr kumimoji="1" lang="ja-JP" altLang="en-US"/>
          </a:p>
        </p:txBody>
      </p:sp>
      <p:pic>
        <p:nvPicPr>
          <p:cNvPr id="7" name="Picture 6" descr="A white letters on a black background&#10;&#10;Description automatically generated">
            <a:extLst>
              <a:ext uri="{FF2B5EF4-FFF2-40B4-BE49-F238E27FC236}">
                <a16:creationId xmlns:a16="http://schemas.microsoft.com/office/drawing/2014/main" id="{E282FD82-19EC-BDE8-644B-DC0E16D186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103" y="534711"/>
            <a:ext cx="2228145" cy="79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9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N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オブジェクト 8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92583808"/>
              </p:ext>
            </p:extLst>
          </p:nvPr>
        </p:nvGraphicFramePr>
        <p:xfrm>
          <a:off x="1955" y="1588"/>
          <a:ext cx="1954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1" imgH="381" progId="TCLayout.ActiveDocument.1">
                  <p:embed/>
                </p:oleObj>
              </mc:Choice>
              <mc:Fallback>
                <p:oleObj name="think-cell Slide" r:id="rId3" imgW="381" imgH="381" progId="TCLayout.ActiveDocument.1">
                  <p:embed/>
                  <p:pic>
                    <p:nvPicPr>
                      <p:cNvPr id="9" name="オブジェクト 8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55" y="1588"/>
                        <a:ext cx="1954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6">
            <a:extLst>
              <a:ext uri="{FF2B5EF4-FFF2-40B4-BE49-F238E27FC236}">
                <a16:creationId xmlns:a16="http://schemas.microsoft.com/office/drawing/2014/main" id="{445BB475-98E0-1438-1DC6-422925771FA4}"/>
              </a:ext>
            </a:extLst>
          </p:cNvPr>
          <p:cNvPicPr/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459" y="295204"/>
            <a:ext cx="1041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27096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ck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オブジェクト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5393988"/>
              </p:ext>
            </p:extLst>
          </p:nvPr>
        </p:nvGraphicFramePr>
        <p:xfrm>
          <a:off x="1955" y="1588"/>
          <a:ext cx="1954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1" imgH="381" progId="TCLayout.ActiveDocument.1">
                  <p:embed/>
                </p:oleObj>
              </mc:Choice>
              <mc:Fallback>
                <p:oleObj name="think-cell Slide" r:id="rId4" imgW="381" imgH="381" progId="TCLayout.ActiveDocument.1">
                  <p:embed/>
                  <p:pic>
                    <p:nvPicPr>
                      <p:cNvPr id="4" name="オブジェクト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5" y="1588"/>
                        <a:ext cx="1954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正方形/長方形 2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95385" cy="1587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000" b="0" i="0" baseline="0">
              <a:solidFill>
                <a:schemeClr val="tx1"/>
              </a:solidFill>
              <a:latin typeface="Times New Roman" panose="02020603050405020304" pitchFamily="18" charset="0"/>
              <a:ea typeface="HGS明朝B" panose="02020800000000000000" pitchFamily="18" charset="-128"/>
              <a:cs typeface="+mj-cs"/>
              <a:sym typeface="Times New Roman" panose="02020603050405020304" pitchFamily="18" charset="0"/>
            </a:endParaRPr>
          </a:p>
        </p:txBody>
      </p:sp>
      <p:pic>
        <p:nvPicPr>
          <p:cNvPr id="5" name="図 4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62FD2575-34F1-D711-1685-327EEBBCEF6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8152" y="2944557"/>
            <a:ext cx="2736000" cy="97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614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オブジェクト 8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92583808"/>
              </p:ext>
            </p:extLst>
          </p:nvPr>
        </p:nvGraphicFramePr>
        <p:xfrm>
          <a:off x="1955" y="1588"/>
          <a:ext cx="1954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1" imgH="381" progId="TCLayout.ActiveDocument.1">
                  <p:embed/>
                </p:oleObj>
              </mc:Choice>
              <mc:Fallback>
                <p:oleObj name="think-cell Slide" r:id="rId3" imgW="381" imgH="381" progId="TCLayout.ActiveDocument.1">
                  <p:embed/>
                  <p:pic>
                    <p:nvPicPr>
                      <p:cNvPr id="9" name="オブジェクト 8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55" y="1588"/>
                        <a:ext cx="1954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スライド番号プレースホルダー 5">
            <a:extLst>
              <a:ext uri="{FF2B5EF4-FFF2-40B4-BE49-F238E27FC236}">
                <a16:creationId xmlns:a16="http://schemas.microsoft.com/office/drawing/2014/main" id="{5C6D9A77-20ED-44D6-10BF-D1ED701DB9F0}"/>
              </a:ext>
            </a:extLst>
          </p:cNvPr>
          <p:cNvSpPr txBox="1">
            <a:spLocks/>
          </p:cNvSpPr>
          <p:nvPr userDrawn="1"/>
        </p:nvSpPr>
        <p:spPr>
          <a:xfrm>
            <a:off x="9347446" y="6658145"/>
            <a:ext cx="2844555" cy="18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r" defTabSz="914423" rtl="0" eaLnBrk="1" latinLnBrk="0" hangingPunct="1"/>
            <a:fld id="{1B6CB131-81F5-444E-A2E5-043B608EAE32}" type="slidenum">
              <a:rPr kumimoji="1" lang="ja-JP" alt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rPr>
              <a:pPr marL="0" algn="r" defTabSz="914423" rtl="0" eaLnBrk="1" latinLnBrk="0" hangingPunct="1"/>
              <a:t>‹#›</a:t>
            </a:fld>
            <a:endParaRPr kumimoji="1" lang="ja-JP" altLang="en-US" sz="9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708812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オブジェクト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85691034"/>
              </p:ext>
            </p:extLst>
          </p:nvPr>
        </p:nvGraphicFramePr>
        <p:xfrm>
          <a:off x="1955" y="1588"/>
          <a:ext cx="1954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1" imgH="381" progId="TCLayout.ActiveDocument.1">
                  <p:embed/>
                </p:oleObj>
              </mc:Choice>
              <mc:Fallback>
                <p:oleObj name="think-cell Slide" r:id="rId4" imgW="381" imgH="381" progId="TCLayout.ActiveDocument.1">
                  <p:embed/>
                  <p:pic>
                    <p:nvPicPr>
                      <p:cNvPr id="4" name="オブジェクト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5" y="1588"/>
                        <a:ext cx="1954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正方形/長方形 2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95385" cy="1587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000" b="0" i="0" baseline="0">
              <a:solidFill>
                <a:schemeClr val="tx1"/>
              </a:solidFill>
              <a:latin typeface="Times New Roman" panose="02020603050405020304" pitchFamily="18" charset="0"/>
              <a:ea typeface="HGS明朝B" panose="02020800000000000000" pitchFamily="18" charset="-128"/>
              <a:cs typeface="+mj-cs"/>
              <a:sym typeface="Times New Roman" panose="02020603050405020304" pitchFamily="18" charset="0"/>
            </a:endParaRPr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0" y="6620212"/>
            <a:ext cx="12192000" cy="0"/>
          </a:xfrm>
          <a:prstGeom prst="line">
            <a:avLst/>
          </a:prstGeom>
          <a:ln w="28575">
            <a:solidFill>
              <a:srgbClr val="293F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スライド番号プレースホルダー 5">
            <a:extLst>
              <a:ext uri="{FF2B5EF4-FFF2-40B4-BE49-F238E27FC236}">
                <a16:creationId xmlns:a16="http://schemas.microsoft.com/office/drawing/2014/main" id="{382D713C-F1C3-2C2F-A21D-84E0B70480C2}"/>
              </a:ext>
            </a:extLst>
          </p:cNvPr>
          <p:cNvSpPr txBox="1">
            <a:spLocks/>
          </p:cNvSpPr>
          <p:nvPr userDrawn="1"/>
        </p:nvSpPr>
        <p:spPr>
          <a:xfrm>
            <a:off x="9347446" y="6658145"/>
            <a:ext cx="2844555" cy="18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r" defTabSz="914423" rtl="0" eaLnBrk="1" latinLnBrk="0" hangingPunct="1"/>
            <a:fld id="{1B6CB131-81F5-444E-A2E5-043B608EAE32}" type="slidenum">
              <a:rPr kumimoji="1" lang="ja-JP" alt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rPr>
              <a:pPr marL="0" algn="r" defTabSz="914423" rtl="0" eaLnBrk="1" latinLnBrk="0" hangingPunct="1"/>
              <a:t>‹#›</a:t>
            </a:fld>
            <a:endParaRPr kumimoji="1" lang="ja-JP" altLang="en-US" sz="9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Times New Roman" pitchFamily="18" charset="0"/>
            </a:endParaRPr>
          </a:p>
        </p:txBody>
      </p:sp>
      <p:sp>
        <p:nvSpPr>
          <p:cNvPr id="6" name="フッター プレースホルダ 3">
            <a:extLst>
              <a:ext uri="{FF2B5EF4-FFF2-40B4-BE49-F238E27FC236}">
                <a16:creationId xmlns:a16="http://schemas.microsoft.com/office/drawing/2014/main" id="{4689B77D-36E2-1CDD-96A7-DE03397708E3}"/>
              </a:ext>
            </a:extLst>
          </p:cNvPr>
          <p:cNvSpPr txBox="1">
            <a:spLocks/>
          </p:cNvSpPr>
          <p:nvPr userDrawn="1"/>
        </p:nvSpPr>
        <p:spPr>
          <a:xfrm>
            <a:off x="3755740" y="6643072"/>
            <a:ext cx="468052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altLang="ja-JP" sz="800" noProof="0">
                <a:latin typeface="+mn-lt"/>
              </a:rPr>
              <a:t>(C) YCP 2024</a:t>
            </a:r>
            <a:r>
              <a:rPr lang="ja-JP" altLang="en-US" sz="800" noProof="0">
                <a:latin typeface="+mn-lt"/>
              </a:rPr>
              <a:t> </a:t>
            </a:r>
            <a:r>
              <a:rPr lang="en-US" altLang="ja-JP" sz="800" noProof="0">
                <a:latin typeface="+mn-lt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673042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オブジェクト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955" y="1588"/>
          <a:ext cx="1954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1" imgH="381" progId="TCLayout.ActiveDocument.1">
                  <p:embed/>
                </p:oleObj>
              </mc:Choice>
              <mc:Fallback>
                <p:oleObj name="think-cell Slide" r:id="rId4" imgW="381" imgH="381" progId="TCLayout.ActiveDocument.1">
                  <p:embed/>
                  <p:pic>
                    <p:nvPicPr>
                      <p:cNvPr id="4" name="オブジェクト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5" y="1588"/>
                        <a:ext cx="1954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正方形/長方形 2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95385" cy="1587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000" b="0" i="0" baseline="0">
              <a:solidFill>
                <a:schemeClr val="tx1"/>
              </a:solidFill>
              <a:latin typeface="Times New Roman" panose="02020603050405020304" pitchFamily="18" charset="0"/>
              <a:ea typeface="HGS明朝B" panose="02020800000000000000" pitchFamily="18" charset="-128"/>
              <a:cs typeface="+mj-cs"/>
              <a:sym typeface="Times New Roman" panose="02020603050405020304" pitchFamily="18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1687024-D7C4-F045-8867-88AABBCEB7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2708" y="163513"/>
            <a:ext cx="10496305" cy="831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45713" rIns="0" bIns="45713" numCol="1" anchor="b" anchorCtr="0" compatLnSpc="1">
            <a:prstTxWarp prst="textNoShape">
              <a:avLst/>
            </a:prstTxWarp>
            <a:noAutofit/>
          </a:bodyPr>
          <a:lstStyle>
            <a:lvl1pPr algn="l">
              <a:defRPr sz="2000"/>
            </a:lvl1pPr>
          </a:lstStyle>
          <a:p>
            <a:pPr lvl="0"/>
            <a:r>
              <a:rPr lang="en-US" altLang="ja-JP"/>
              <a:t>Click to edit Master title style</a:t>
            </a:r>
          </a:p>
        </p:txBody>
      </p:sp>
      <p:cxnSp>
        <p:nvCxnSpPr>
          <p:cNvPr id="15" name="直線コネクタ 14"/>
          <p:cNvCxnSpPr/>
          <p:nvPr userDrawn="1"/>
        </p:nvCxnSpPr>
        <p:spPr>
          <a:xfrm>
            <a:off x="0" y="1052736"/>
            <a:ext cx="11039872" cy="0"/>
          </a:xfrm>
          <a:prstGeom prst="line">
            <a:avLst/>
          </a:prstGeom>
          <a:ln w="57150">
            <a:solidFill>
              <a:srgbClr val="293F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 userDrawn="1"/>
        </p:nvCxnSpPr>
        <p:spPr>
          <a:xfrm>
            <a:off x="3" y="1124744"/>
            <a:ext cx="10549729" cy="0"/>
          </a:xfrm>
          <a:prstGeom prst="line">
            <a:avLst/>
          </a:prstGeom>
          <a:ln w="28575">
            <a:solidFill>
              <a:srgbClr val="293F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C:\Users\Shunsuke Hayashi\Desktop\Yamato Capital Partners\ロゴ\yamato-rogo-tomei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9872" y="-77193"/>
            <a:ext cx="1280281" cy="104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 userDrawn="1"/>
        </p:nvCxnSpPr>
        <p:spPr>
          <a:xfrm>
            <a:off x="0" y="6620212"/>
            <a:ext cx="12192000" cy="0"/>
          </a:xfrm>
          <a:prstGeom prst="line">
            <a:avLst/>
          </a:prstGeom>
          <a:ln w="28575">
            <a:solidFill>
              <a:srgbClr val="293F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フッター プレースホルダ 3"/>
          <p:cNvSpPr txBox="1">
            <a:spLocks/>
          </p:cNvSpPr>
          <p:nvPr userDrawn="1"/>
        </p:nvSpPr>
        <p:spPr>
          <a:xfrm>
            <a:off x="3215680" y="6643072"/>
            <a:ext cx="576064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altLang="ja-JP" sz="900" noProof="0"/>
              <a:t>(C) YCP </a:t>
            </a:r>
            <a:r>
              <a:rPr lang="en-US" altLang="ja-JP" sz="900" noProof="0" err="1"/>
              <a:t>Solidiance</a:t>
            </a:r>
            <a:r>
              <a:rPr lang="en-US" altLang="ja-JP" sz="900" noProof="0"/>
              <a:t> International B.V.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265989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オブジェクト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955" y="1588"/>
          <a:ext cx="1954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1" imgH="381" progId="TCLayout.ActiveDocument.1">
                  <p:embed/>
                </p:oleObj>
              </mc:Choice>
              <mc:Fallback>
                <p:oleObj name="think-cell Slide" r:id="rId4" imgW="381" imgH="381" progId="TCLayout.ActiveDocument.1">
                  <p:embed/>
                  <p:pic>
                    <p:nvPicPr>
                      <p:cNvPr id="4" name="オブジェクト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5" y="1588"/>
                        <a:ext cx="1954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正方形/長方形 2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95385" cy="1587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000" b="0" i="0" baseline="0">
              <a:solidFill>
                <a:schemeClr val="tx1"/>
              </a:solidFill>
              <a:latin typeface="Times New Roman" panose="02020603050405020304" pitchFamily="18" charset="0"/>
              <a:ea typeface="HGS明朝B" panose="02020800000000000000" pitchFamily="18" charset="-128"/>
              <a:cs typeface="+mj-cs"/>
              <a:sym typeface="Times New Roman" panose="02020603050405020304" pitchFamily="18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1687024-D7C4-F045-8867-88AABBCEB7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2708" y="163513"/>
            <a:ext cx="10496305" cy="831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45713" rIns="0" bIns="45713" numCol="1" anchor="b" anchorCtr="0" compatLnSpc="1">
            <a:prstTxWarp prst="textNoShape">
              <a:avLst/>
            </a:prstTxWarp>
            <a:noAutofit/>
          </a:bodyPr>
          <a:lstStyle>
            <a:lvl1pPr algn="l">
              <a:defRPr sz="2000">
                <a:latin typeface="+mj-lt"/>
                <a:ea typeface="HGPMinchoB" panose="02020800000000000000" pitchFamily="18" charset="-128"/>
              </a:defRPr>
            </a:lvl1pPr>
          </a:lstStyle>
          <a:p>
            <a:pPr lvl="0"/>
            <a:r>
              <a:rPr lang="en-US" altLang="ja-JP"/>
              <a:t>Click to edit Master title style</a:t>
            </a:r>
          </a:p>
        </p:txBody>
      </p:sp>
      <p:cxnSp>
        <p:nvCxnSpPr>
          <p:cNvPr id="15" name="直線コネクタ 14"/>
          <p:cNvCxnSpPr/>
          <p:nvPr userDrawn="1"/>
        </p:nvCxnSpPr>
        <p:spPr>
          <a:xfrm>
            <a:off x="0" y="1052736"/>
            <a:ext cx="11039872" cy="0"/>
          </a:xfrm>
          <a:prstGeom prst="line">
            <a:avLst/>
          </a:prstGeom>
          <a:ln w="57150">
            <a:solidFill>
              <a:srgbClr val="293F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 userDrawn="1"/>
        </p:nvCxnSpPr>
        <p:spPr>
          <a:xfrm>
            <a:off x="3" y="1124744"/>
            <a:ext cx="10549729" cy="0"/>
          </a:xfrm>
          <a:prstGeom prst="line">
            <a:avLst/>
          </a:prstGeom>
          <a:ln w="28575">
            <a:solidFill>
              <a:srgbClr val="293F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C:\Users\Shunsuke Hayashi\Desktop\Yamato Capital Partners\ロゴ\yamato-rogo-tomei.png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39872" y="-77193"/>
            <a:ext cx="1280281" cy="104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 userDrawn="1"/>
        </p:nvCxnSpPr>
        <p:spPr>
          <a:xfrm>
            <a:off x="0" y="6620212"/>
            <a:ext cx="12192000" cy="0"/>
          </a:xfrm>
          <a:prstGeom prst="line">
            <a:avLst/>
          </a:prstGeom>
          <a:ln w="28575">
            <a:solidFill>
              <a:srgbClr val="293F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フッター プレースホルダ 3"/>
          <p:cNvSpPr txBox="1">
            <a:spLocks/>
          </p:cNvSpPr>
          <p:nvPr userDrawn="1"/>
        </p:nvSpPr>
        <p:spPr>
          <a:xfrm>
            <a:off x="3215680" y="6643072"/>
            <a:ext cx="576064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altLang="ja-JP" sz="900" noProof="0">
                <a:latin typeface="+mj-lt"/>
                <a:ea typeface="HGPMinchoB" panose="02020800000000000000" pitchFamily="18" charset="-128"/>
              </a:rPr>
              <a:t>(C) YCP </a:t>
            </a:r>
            <a:r>
              <a:rPr lang="en-US" altLang="ja-JP" sz="900" noProof="0" err="1">
                <a:latin typeface="+mj-lt"/>
                <a:ea typeface="HGPMinchoB" panose="02020800000000000000" pitchFamily="18" charset="-128"/>
              </a:rPr>
              <a:t>Solidiance</a:t>
            </a:r>
            <a:r>
              <a:rPr lang="en-US" altLang="ja-JP" sz="900" noProof="0">
                <a:latin typeface="+mj-lt"/>
                <a:ea typeface="HGPMinchoB" panose="02020800000000000000" pitchFamily="18" charset="-128"/>
              </a:rPr>
              <a:t> International B.V.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463923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オブジェクト 6" hidden="1"/>
          <p:cNvGraphicFramePr>
            <a:graphicFrameLocks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2109017777"/>
              </p:ext>
            </p:extLst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270" imgH="270" progId="TCLayout.ActiveDocument.1">
                  <p:embed/>
                </p:oleObj>
              </mc:Choice>
              <mc:Fallback>
                <p:oleObj name="think-cell Slide" r:id="rId11" imgW="270" imgH="270" progId="TCLayout.ActiveDocument.1">
                  <p:embed/>
                  <p:pic>
                    <p:nvPicPr>
                      <p:cNvPr id="7" name="オブジェクト 6" hidden="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スライド番号プレースホルダー 5"/>
          <p:cNvSpPr txBox="1">
            <a:spLocks/>
          </p:cNvSpPr>
          <p:nvPr userDrawn="1"/>
        </p:nvSpPr>
        <p:spPr>
          <a:xfrm>
            <a:off x="9347446" y="6662180"/>
            <a:ext cx="2844554" cy="18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r" defTabSz="914400" rtl="0" eaLnBrk="1" latinLnBrk="0" hangingPunct="1"/>
            <a:fld id="{1B6CB131-81F5-444E-A2E5-043B608EAE32}" type="slidenum">
              <a:rPr kumimoji="1" lang="ja-JP" altLang="en-US" sz="1000" kern="120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algn="r" defTabSz="914400" rtl="0" eaLnBrk="1" latinLnBrk="0" hangingPunct="1"/>
              <a:t>‹#›</a:t>
            </a:fld>
            <a:endParaRPr kumimoji="1" lang="ja-JP" altLang="en-US" sz="1000" kern="1200">
              <a:solidFill>
                <a:schemeClr val="tx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488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1" r:id="rId1"/>
    <p:sldLayoutId id="2147484052" r:id="rId2"/>
    <p:sldLayoutId id="2147484053" r:id="rId3"/>
    <p:sldLayoutId id="2147484054" r:id="rId4"/>
    <p:sldLayoutId id="2147484055" r:id="rId5"/>
    <p:sldLayoutId id="2147484056" r:id="rId6"/>
    <p:sldLayoutId id="2147484059" r:id="rId7"/>
    <p:sldLayoutId id="2147484060" r:id="rId8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45">
          <p15:clr>
            <a:srgbClr val="F26B43"/>
          </p15:clr>
        </p15:guide>
        <p15:guide id="2" pos="211">
          <p15:clr>
            <a:srgbClr val="F26B43"/>
          </p15:clr>
        </p15:guide>
        <p15:guide id="3" pos="7469">
          <p15:clr>
            <a:srgbClr val="F26B43"/>
          </p15:clr>
        </p15:guide>
        <p15:guide id="4" orient="horz" pos="3838">
          <p15:clr>
            <a:srgbClr val="F26B43"/>
          </p15:clr>
        </p15:guide>
        <p15:guide id="5" orient="horz" pos="3997">
          <p15:clr>
            <a:srgbClr val="F26B43"/>
          </p15:clr>
        </p15:guide>
        <p15:guide id="7" pos="3840">
          <p15:clr>
            <a:srgbClr val="F26B43"/>
          </p15:clr>
        </p15:guide>
        <p15:guide id="8" pos="3952">
          <p15:clr>
            <a:srgbClr val="F26B43"/>
          </p15:clr>
        </p15:guide>
        <p15:guide id="9" pos="37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tags" Target="../tags/tag39.xml"/><Relationship Id="rId21" Type="http://schemas.openxmlformats.org/officeDocument/2006/relationships/tags" Target="../tags/tag34.xml"/><Relationship Id="rId42" Type="http://schemas.openxmlformats.org/officeDocument/2006/relationships/tags" Target="../tags/tag55.xml"/><Relationship Id="rId47" Type="http://schemas.openxmlformats.org/officeDocument/2006/relationships/tags" Target="../tags/tag60.xml"/><Relationship Id="rId63" Type="http://schemas.openxmlformats.org/officeDocument/2006/relationships/tags" Target="../tags/tag76.xml"/><Relationship Id="rId68" Type="http://schemas.openxmlformats.org/officeDocument/2006/relationships/tags" Target="../tags/tag81.xml"/><Relationship Id="rId2" Type="http://schemas.openxmlformats.org/officeDocument/2006/relationships/tags" Target="../tags/tag15.xml"/><Relationship Id="rId16" Type="http://schemas.openxmlformats.org/officeDocument/2006/relationships/tags" Target="../tags/tag29.xml"/><Relationship Id="rId29" Type="http://schemas.openxmlformats.org/officeDocument/2006/relationships/tags" Target="../tags/tag42.xml"/><Relationship Id="rId11" Type="http://schemas.openxmlformats.org/officeDocument/2006/relationships/tags" Target="../tags/tag24.xml"/><Relationship Id="rId24" Type="http://schemas.openxmlformats.org/officeDocument/2006/relationships/tags" Target="../tags/tag37.xml"/><Relationship Id="rId32" Type="http://schemas.openxmlformats.org/officeDocument/2006/relationships/tags" Target="../tags/tag45.xml"/><Relationship Id="rId37" Type="http://schemas.openxmlformats.org/officeDocument/2006/relationships/tags" Target="../tags/tag50.xml"/><Relationship Id="rId40" Type="http://schemas.openxmlformats.org/officeDocument/2006/relationships/tags" Target="../tags/tag53.xml"/><Relationship Id="rId45" Type="http://schemas.openxmlformats.org/officeDocument/2006/relationships/tags" Target="../tags/tag58.xml"/><Relationship Id="rId53" Type="http://schemas.openxmlformats.org/officeDocument/2006/relationships/tags" Target="../tags/tag66.xml"/><Relationship Id="rId58" Type="http://schemas.openxmlformats.org/officeDocument/2006/relationships/tags" Target="../tags/tag71.xml"/><Relationship Id="rId66" Type="http://schemas.openxmlformats.org/officeDocument/2006/relationships/tags" Target="../tags/tag79.xml"/><Relationship Id="rId74" Type="http://schemas.openxmlformats.org/officeDocument/2006/relationships/image" Target="../media/image12.emf"/><Relationship Id="rId5" Type="http://schemas.openxmlformats.org/officeDocument/2006/relationships/tags" Target="../tags/tag18.xml"/><Relationship Id="rId61" Type="http://schemas.openxmlformats.org/officeDocument/2006/relationships/tags" Target="../tags/tag74.xml"/><Relationship Id="rId19" Type="http://schemas.openxmlformats.org/officeDocument/2006/relationships/tags" Target="../tags/tag32.xml"/><Relationship Id="rId14" Type="http://schemas.openxmlformats.org/officeDocument/2006/relationships/tags" Target="../tags/tag27.xml"/><Relationship Id="rId22" Type="http://schemas.openxmlformats.org/officeDocument/2006/relationships/tags" Target="../tags/tag35.xml"/><Relationship Id="rId27" Type="http://schemas.openxmlformats.org/officeDocument/2006/relationships/tags" Target="../tags/tag40.xml"/><Relationship Id="rId30" Type="http://schemas.openxmlformats.org/officeDocument/2006/relationships/tags" Target="../tags/tag43.xml"/><Relationship Id="rId35" Type="http://schemas.openxmlformats.org/officeDocument/2006/relationships/tags" Target="../tags/tag48.xml"/><Relationship Id="rId43" Type="http://schemas.openxmlformats.org/officeDocument/2006/relationships/tags" Target="../tags/tag56.xml"/><Relationship Id="rId48" Type="http://schemas.openxmlformats.org/officeDocument/2006/relationships/tags" Target="../tags/tag61.xml"/><Relationship Id="rId56" Type="http://schemas.openxmlformats.org/officeDocument/2006/relationships/tags" Target="../tags/tag69.xml"/><Relationship Id="rId64" Type="http://schemas.openxmlformats.org/officeDocument/2006/relationships/tags" Target="../tags/tag77.xml"/><Relationship Id="rId69" Type="http://schemas.openxmlformats.org/officeDocument/2006/relationships/tags" Target="../tags/tag82.xml"/><Relationship Id="rId8" Type="http://schemas.openxmlformats.org/officeDocument/2006/relationships/tags" Target="../tags/tag21.xml"/><Relationship Id="rId51" Type="http://schemas.openxmlformats.org/officeDocument/2006/relationships/tags" Target="../tags/tag64.xml"/><Relationship Id="rId72" Type="http://schemas.openxmlformats.org/officeDocument/2006/relationships/notesSlide" Target="../notesSlides/notesSlide10.xml"/><Relationship Id="rId3" Type="http://schemas.openxmlformats.org/officeDocument/2006/relationships/tags" Target="../tags/tag16.xml"/><Relationship Id="rId12" Type="http://schemas.openxmlformats.org/officeDocument/2006/relationships/tags" Target="../tags/tag25.xml"/><Relationship Id="rId17" Type="http://schemas.openxmlformats.org/officeDocument/2006/relationships/tags" Target="../tags/tag30.xml"/><Relationship Id="rId25" Type="http://schemas.openxmlformats.org/officeDocument/2006/relationships/tags" Target="../tags/tag38.xml"/><Relationship Id="rId33" Type="http://schemas.openxmlformats.org/officeDocument/2006/relationships/tags" Target="../tags/tag46.xml"/><Relationship Id="rId38" Type="http://schemas.openxmlformats.org/officeDocument/2006/relationships/tags" Target="../tags/tag51.xml"/><Relationship Id="rId46" Type="http://schemas.openxmlformats.org/officeDocument/2006/relationships/tags" Target="../tags/tag59.xml"/><Relationship Id="rId59" Type="http://schemas.openxmlformats.org/officeDocument/2006/relationships/tags" Target="../tags/tag72.xml"/><Relationship Id="rId67" Type="http://schemas.openxmlformats.org/officeDocument/2006/relationships/tags" Target="../tags/tag80.xml"/><Relationship Id="rId20" Type="http://schemas.openxmlformats.org/officeDocument/2006/relationships/tags" Target="../tags/tag33.xml"/><Relationship Id="rId41" Type="http://schemas.openxmlformats.org/officeDocument/2006/relationships/tags" Target="../tags/tag54.xml"/><Relationship Id="rId54" Type="http://schemas.openxmlformats.org/officeDocument/2006/relationships/tags" Target="../tags/tag67.xml"/><Relationship Id="rId62" Type="http://schemas.openxmlformats.org/officeDocument/2006/relationships/tags" Target="../tags/tag75.xml"/><Relationship Id="rId70" Type="http://schemas.openxmlformats.org/officeDocument/2006/relationships/tags" Target="../tags/tag83.xml"/><Relationship Id="rId75" Type="http://schemas.openxmlformats.org/officeDocument/2006/relationships/chart" Target="../charts/chart1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5" Type="http://schemas.openxmlformats.org/officeDocument/2006/relationships/tags" Target="../tags/tag28.xml"/><Relationship Id="rId23" Type="http://schemas.openxmlformats.org/officeDocument/2006/relationships/tags" Target="../tags/tag36.xml"/><Relationship Id="rId28" Type="http://schemas.openxmlformats.org/officeDocument/2006/relationships/tags" Target="../tags/tag41.xml"/><Relationship Id="rId36" Type="http://schemas.openxmlformats.org/officeDocument/2006/relationships/tags" Target="../tags/tag49.xml"/><Relationship Id="rId49" Type="http://schemas.openxmlformats.org/officeDocument/2006/relationships/tags" Target="../tags/tag62.xml"/><Relationship Id="rId57" Type="http://schemas.openxmlformats.org/officeDocument/2006/relationships/tags" Target="../tags/tag70.xml"/><Relationship Id="rId10" Type="http://schemas.openxmlformats.org/officeDocument/2006/relationships/tags" Target="../tags/tag23.xml"/><Relationship Id="rId31" Type="http://schemas.openxmlformats.org/officeDocument/2006/relationships/tags" Target="../tags/tag44.xml"/><Relationship Id="rId44" Type="http://schemas.openxmlformats.org/officeDocument/2006/relationships/tags" Target="../tags/tag57.xml"/><Relationship Id="rId52" Type="http://schemas.openxmlformats.org/officeDocument/2006/relationships/tags" Target="../tags/tag65.xml"/><Relationship Id="rId60" Type="http://schemas.openxmlformats.org/officeDocument/2006/relationships/tags" Target="../tags/tag73.xml"/><Relationship Id="rId65" Type="http://schemas.openxmlformats.org/officeDocument/2006/relationships/tags" Target="../tags/tag78.xml"/><Relationship Id="rId73" Type="http://schemas.openxmlformats.org/officeDocument/2006/relationships/oleObject" Target="../embeddings/oleObject6.bin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3" Type="http://schemas.openxmlformats.org/officeDocument/2006/relationships/tags" Target="../tags/tag26.xml"/><Relationship Id="rId18" Type="http://schemas.openxmlformats.org/officeDocument/2006/relationships/tags" Target="../tags/tag31.xml"/><Relationship Id="rId39" Type="http://schemas.openxmlformats.org/officeDocument/2006/relationships/tags" Target="../tags/tag52.xml"/><Relationship Id="rId34" Type="http://schemas.openxmlformats.org/officeDocument/2006/relationships/tags" Target="../tags/tag47.xml"/><Relationship Id="rId50" Type="http://schemas.openxmlformats.org/officeDocument/2006/relationships/tags" Target="../tags/tag63.xml"/><Relationship Id="rId55" Type="http://schemas.openxmlformats.org/officeDocument/2006/relationships/tags" Target="../tags/tag68.xml"/><Relationship Id="rId7" Type="http://schemas.openxmlformats.org/officeDocument/2006/relationships/tags" Target="../tags/tag20.xml"/><Relationship Id="rId7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tags" Target="../tags/tag109.xml"/><Relationship Id="rId21" Type="http://schemas.openxmlformats.org/officeDocument/2006/relationships/tags" Target="../tags/tag104.xml"/><Relationship Id="rId42" Type="http://schemas.openxmlformats.org/officeDocument/2006/relationships/tags" Target="../tags/tag125.xml"/><Relationship Id="rId47" Type="http://schemas.openxmlformats.org/officeDocument/2006/relationships/tags" Target="../tags/tag130.xml"/><Relationship Id="rId63" Type="http://schemas.openxmlformats.org/officeDocument/2006/relationships/tags" Target="../tags/tag146.xml"/><Relationship Id="rId68" Type="http://schemas.openxmlformats.org/officeDocument/2006/relationships/oleObject" Target="../embeddings/oleObject7.bin"/><Relationship Id="rId7" Type="http://schemas.openxmlformats.org/officeDocument/2006/relationships/tags" Target="../tags/tag90.xml"/><Relationship Id="rId71" Type="http://schemas.openxmlformats.org/officeDocument/2006/relationships/chart" Target="../charts/chart2.xml"/><Relationship Id="rId2" Type="http://schemas.openxmlformats.org/officeDocument/2006/relationships/tags" Target="../tags/tag85.xml"/><Relationship Id="rId16" Type="http://schemas.openxmlformats.org/officeDocument/2006/relationships/tags" Target="../tags/tag99.xml"/><Relationship Id="rId29" Type="http://schemas.openxmlformats.org/officeDocument/2006/relationships/tags" Target="../tags/tag112.xml"/><Relationship Id="rId11" Type="http://schemas.openxmlformats.org/officeDocument/2006/relationships/tags" Target="../tags/tag94.xml"/><Relationship Id="rId24" Type="http://schemas.openxmlformats.org/officeDocument/2006/relationships/tags" Target="../tags/tag107.xml"/><Relationship Id="rId32" Type="http://schemas.openxmlformats.org/officeDocument/2006/relationships/tags" Target="../tags/tag115.xml"/><Relationship Id="rId37" Type="http://schemas.openxmlformats.org/officeDocument/2006/relationships/tags" Target="../tags/tag120.xml"/><Relationship Id="rId40" Type="http://schemas.openxmlformats.org/officeDocument/2006/relationships/tags" Target="../tags/tag123.xml"/><Relationship Id="rId45" Type="http://schemas.openxmlformats.org/officeDocument/2006/relationships/tags" Target="../tags/tag128.xml"/><Relationship Id="rId53" Type="http://schemas.openxmlformats.org/officeDocument/2006/relationships/tags" Target="../tags/tag136.xml"/><Relationship Id="rId58" Type="http://schemas.openxmlformats.org/officeDocument/2006/relationships/tags" Target="../tags/tag141.xml"/><Relationship Id="rId66" Type="http://schemas.openxmlformats.org/officeDocument/2006/relationships/slideLayout" Target="../slideLayouts/slideLayout1.xml"/><Relationship Id="rId5" Type="http://schemas.openxmlformats.org/officeDocument/2006/relationships/tags" Target="../tags/tag88.xml"/><Relationship Id="rId61" Type="http://schemas.openxmlformats.org/officeDocument/2006/relationships/tags" Target="../tags/tag144.xml"/><Relationship Id="rId19" Type="http://schemas.openxmlformats.org/officeDocument/2006/relationships/tags" Target="../tags/tag102.xml"/><Relationship Id="rId14" Type="http://schemas.openxmlformats.org/officeDocument/2006/relationships/tags" Target="../tags/tag97.xml"/><Relationship Id="rId22" Type="http://schemas.openxmlformats.org/officeDocument/2006/relationships/tags" Target="../tags/tag105.xml"/><Relationship Id="rId27" Type="http://schemas.openxmlformats.org/officeDocument/2006/relationships/tags" Target="../tags/tag110.xml"/><Relationship Id="rId30" Type="http://schemas.openxmlformats.org/officeDocument/2006/relationships/tags" Target="../tags/tag113.xml"/><Relationship Id="rId35" Type="http://schemas.openxmlformats.org/officeDocument/2006/relationships/tags" Target="../tags/tag118.xml"/><Relationship Id="rId43" Type="http://schemas.openxmlformats.org/officeDocument/2006/relationships/tags" Target="../tags/tag126.xml"/><Relationship Id="rId48" Type="http://schemas.openxmlformats.org/officeDocument/2006/relationships/tags" Target="../tags/tag131.xml"/><Relationship Id="rId56" Type="http://schemas.openxmlformats.org/officeDocument/2006/relationships/tags" Target="../tags/tag139.xml"/><Relationship Id="rId64" Type="http://schemas.openxmlformats.org/officeDocument/2006/relationships/tags" Target="../tags/tag147.xml"/><Relationship Id="rId69" Type="http://schemas.openxmlformats.org/officeDocument/2006/relationships/image" Target="../media/image12.emf"/><Relationship Id="rId8" Type="http://schemas.openxmlformats.org/officeDocument/2006/relationships/tags" Target="../tags/tag91.xml"/><Relationship Id="rId51" Type="http://schemas.openxmlformats.org/officeDocument/2006/relationships/tags" Target="../tags/tag134.xml"/><Relationship Id="rId72" Type="http://schemas.openxmlformats.org/officeDocument/2006/relationships/image" Target="../media/image13.png"/><Relationship Id="rId3" Type="http://schemas.openxmlformats.org/officeDocument/2006/relationships/tags" Target="../tags/tag86.xml"/><Relationship Id="rId12" Type="http://schemas.openxmlformats.org/officeDocument/2006/relationships/tags" Target="../tags/tag95.xml"/><Relationship Id="rId17" Type="http://schemas.openxmlformats.org/officeDocument/2006/relationships/tags" Target="../tags/tag100.xml"/><Relationship Id="rId25" Type="http://schemas.openxmlformats.org/officeDocument/2006/relationships/tags" Target="../tags/tag108.xml"/><Relationship Id="rId33" Type="http://schemas.openxmlformats.org/officeDocument/2006/relationships/tags" Target="../tags/tag116.xml"/><Relationship Id="rId38" Type="http://schemas.openxmlformats.org/officeDocument/2006/relationships/tags" Target="../tags/tag121.xml"/><Relationship Id="rId46" Type="http://schemas.openxmlformats.org/officeDocument/2006/relationships/tags" Target="../tags/tag129.xml"/><Relationship Id="rId59" Type="http://schemas.openxmlformats.org/officeDocument/2006/relationships/tags" Target="../tags/tag142.xml"/><Relationship Id="rId67" Type="http://schemas.openxmlformats.org/officeDocument/2006/relationships/notesSlide" Target="../notesSlides/notesSlide11.xml"/><Relationship Id="rId20" Type="http://schemas.openxmlformats.org/officeDocument/2006/relationships/tags" Target="../tags/tag103.xml"/><Relationship Id="rId41" Type="http://schemas.openxmlformats.org/officeDocument/2006/relationships/tags" Target="../tags/tag124.xml"/><Relationship Id="rId54" Type="http://schemas.openxmlformats.org/officeDocument/2006/relationships/tags" Target="../tags/tag137.xml"/><Relationship Id="rId62" Type="http://schemas.openxmlformats.org/officeDocument/2006/relationships/tags" Target="../tags/tag145.xml"/><Relationship Id="rId70" Type="http://schemas.openxmlformats.org/officeDocument/2006/relationships/chart" Target="../charts/chart3.xml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15" Type="http://schemas.openxmlformats.org/officeDocument/2006/relationships/tags" Target="../tags/tag98.xml"/><Relationship Id="rId23" Type="http://schemas.openxmlformats.org/officeDocument/2006/relationships/tags" Target="../tags/tag106.xml"/><Relationship Id="rId28" Type="http://schemas.openxmlformats.org/officeDocument/2006/relationships/tags" Target="../tags/tag111.xml"/><Relationship Id="rId36" Type="http://schemas.openxmlformats.org/officeDocument/2006/relationships/tags" Target="../tags/tag119.xml"/><Relationship Id="rId49" Type="http://schemas.openxmlformats.org/officeDocument/2006/relationships/tags" Target="../tags/tag132.xml"/><Relationship Id="rId57" Type="http://schemas.openxmlformats.org/officeDocument/2006/relationships/tags" Target="../tags/tag140.xml"/><Relationship Id="rId10" Type="http://schemas.openxmlformats.org/officeDocument/2006/relationships/tags" Target="../tags/tag93.xml"/><Relationship Id="rId31" Type="http://schemas.openxmlformats.org/officeDocument/2006/relationships/tags" Target="../tags/tag114.xml"/><Relationship Id="rId44" Type="http://schemas.openxmlformats.org/officeDocument/2006/relationships/tags" Target="../tags/tag127.xml"/><Relationship Id="rId52" Type="http://schemas.openxmlformats.org/officeDocument/2006/relationships/tags" Target="../tags/tag135.xml"/><Relationship Id="rId60" Type="http://schemas.openxmlformats.org/officeDocument/2006/relationships/tags" Target="../tags/tag143.xml"/><Relationship Id="rId65" Type="http://schemas.openxmlformats.org/officeDocument/2006/relationships/tags" Target="../tags/tag148.xml"/><Relationship Id="rId4" Type="http://schemas.openxmlformats.org/officeDocument/2006/relationships/tags" Target="../tags/tag87.xml"/><Relationship Id="rId9" Type="http://schemas.openxmlformats.org/officeDocument/2006/relationships/tags" Target="../tags/tag92.xml"/><Relationship Id="rId13" Type="http://schemas.openxmlformats.org/officeDocument/2006/relationships/tags" Target="../tags/tag96.xml"/><Relationship Id="rId18" Type="http://schemas.openxmlformats.org/officeDocument/2006/relationships/tags" Target="../tags/tag101.xml"/><Relationship Id="rId39" Type="http://schemas.openxmlformats.org/officeDocument/2006/relationships/tags" Target="../tags/tag122.xml"/><Relationship Id="rId34" Type="http://schemas.openxmlformats.org/officeDocument/2006/relationships/tags" Target="../tags/tag117.xml"/><Relationship Id="rId50" Type="http://schemas.openxmlformats.org/officeDocument/2006/relationships/tags" Target="../tags/tag133.xml"/><Relationship Id="rId55" Type="http://schemas.openxmlformats.org/officeDocument/2006/relationships/tags" Target="../tags/tag13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0.xml"/><Relationship Id="rId6" Type="http://schemas.openxmlformats.org/officeDocument/2006/relationships/chart" Target="../charts/chart3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9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5" Type="http://schemas.openxmlformats.org/officeDocument/2006/relationships/slide" Target="slide16.xml"/><Relationship Id="rId4" Type="http://schemas.openxmlformats.org/officeDocument/2006/relationships/slide" Target="slide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5" Type="http://schemas.openxmlformats.org/officeDocument/2006/relationships/slide" Target="slide16.xml"/><Relationship Id="rId4" Type="http://schemas.openxmlformats.org/officeDocument/2006/relationships/slide" Target="slide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5" Type="http://schemas.openxmlformats.org/officeDocument/2006/relationships/slide" Target="slide16.xml"/><Relationship Id="rId4" Type="http://schemas.openxmlformats.org/officeDocument/2006/relationships/slide" Target="slide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5" Type="http://schemas.openxmlformats.org/officeDocument/2006/relationships/slide" Target="slide16.xml"/><Relationship Id="rId4" Type="http://schemas.openxmlformats.org/officeDocument/2006/relationships/slide" Target="slide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5" Type="http://schemas.openxmlformats.org/officeDocument/2006/relationships/slide" Target="slide16.xml"/><Relationship Id="rId4" Type="http://schemas.openxmlformats.org/officeDocument/2006/relationships/slide" Target="slide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5" Type="http://schemas.openxmlformats.org/officeDocument/2006/relationships/slide" Target="slide16.xml"/><Relationship Id="rId4" Type="http://schemas.openxmlformats.org/officeDocument/2006/relationships/slide" Target="slide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Relationship Id="rId4" Type="http://schemas.openxmlformats.org/officeDocument/2006/relationships/slide" Target="slide2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5" Type="http://schemas.openxmlformats.org/officeDocument/2006/relationships/slide" Target="slide16.xml"/><Relationship Id="rId4" Type="http://schemas.openxmlformats.org/officeDocument/2006/relationships/slide" Target="slide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2.xml"/><Relationship Id="rId5" Type="http://schemas.openxmlformats.org/officeDocument/2006/relationships/slide" Target="slide15.xml"/><Relationship Id="rId4" Type="http://schemas.openxmlformats.org/officeDocument/2006/relationships/slide" Target="slide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2">
            <a:extLst>
              <a:ext uri="{FF2B5EF4-FFF2-40B4-BE49-F238E27FC236}">
                <a16:creationId xmlns:a16="http://schemas.microsoft.com/office/drawing/2014/main" id="{424242F3-F41C-189F-0EB1-3F5DE15E206D}"/>
              </a:ext>
            </a:extLst>
          </p:cNvPr>
          <p:cNvSpPr txBox="1">
            <a:spLocks/>
          </p:cNvSpPr>
          <p:nvPr/>
        </p:nvSpPr>
        <p:spPr>
          <a:xfrm>
            <a:off x="416496" y="1493520"/>
            <a:ext cx="8553400" cy="259226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kumimoji="1" sz="3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游ゴシック"/>
                <a:cs typeface="+mn-cs"/>
              </a:rPr>
              <a:t>Shizuoka Gas Company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altLang="ja-JP">
              <a:solidFill>
                <a:sysClr val="windowText" lastClr="000000"/>
              </a:solidFill>
              <a:latin typeface="Segoe UI"/>
              <a:ea typeface="游ゴシック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游ゴシック"/>
                <a:cs typeface="+mn-cs"/>
              </a:rPr>
              <a:t>Project Escort – Phase 1</a:t>
            </a:r>
          </a:p>
        </p:txBody>
      </p:sp>
      <p:sp>
        <p:nvSpPr>
          <p:cNvPr id="3" name="テキスト プレースホルダー 1">
            <a:extLst>
              <a:ext uri="{FF2B5EF4-FFF2-40B4-BE49-F238E27FC236}">
                <a16:creationId xmlns:a16="http://schemas.microsoft.com/office/drawing/2014/main" id="{38B89B57-4628-1CC3-B7D2-C37FF55D6C04}"/>
              </a:ext>
            </a:extLst>
          </p:cNvPr>
          <p:cNvSpPr txBox="1">
            <a:spLocks/>
          </p:cNvSpPr>
          <p:nvPr/>
        </p:nvSpPr>
        <p:spPr>
          <a:xfrm>
            <a:off x="416496" y="4445821"/>
            <a:ext cx="8553400" cy="1507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ja-JP">
                <a:solidFill>
                  <a:sysClr val="windowText" lastClr="000000"/>
                </a:solidFill>
                <a:latin typeface="Segoe UI"/>
                <a:ea typeface="游ゴシック"/>
              </a:rPr>
              <a:t>Shizuoka Gas | February 2026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1" lang="en-US" altLang="ja-JP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游ゴシック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ja-JP">
                <a:solidFill>
                  <a:sysClr val="windowText" lastClr="000000"/>
                </a:solidFill>
                <a:latin typeface="Segoe UI"/>
                <a:ea typeface="游ゴシック"/>
              </a:rPr>
              <a:t>Vietnam Energy Services Entry Strategy - Energy Services Market Selection</a:t>
            </a:r>
            <a:r>
              <a:rPr kumimoji="1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游ゴシック"/>
                <a:cs typeface="+mn-cs"/>
              </a:rPr>
              <a:t> 202</a:t>
            </a:r>
            <a:r>
              <a:rPr lang="en-US" altLang="ja-JP">
                <a:solidFill>
                  <a:sysClr val="windowText" lastClr="000000"/>
                </a:solidFill>
                <a:latin typeface="Segoe UI"/>
                <a:ea typeface="游ゴシック"/>
              </a:rPr>
              <a:t>6</a:t>
            </a:r>
            <a:endParaRPr kumimoji="1" lang="en-US" altLang="ja-JP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游ゴシック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70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99BBF-D4D1-AE01-D941-15A37D037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13880DF-A94B-D026-613A-1AC02220F7CC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28755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3" imgW="425" imgH="424" progId="TCLayout.ActiveDocument.1">
                  <p:embed/>
                </p:oleObj>
              </mc:Choice>
              <mc:Fallback>
                <p:oleObj name="think-cell Slide" r:id="rId73" imgW="425" imgH="424" progId="TCLayout.ActiveDocument.1">
                  <p:embed/>
                  <p:pic>
                    <p:nvPicPr>
                      <p:cNvPr id="93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13880DF-A94B-D026-613A-1AC02220F7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94E9060E-85DA-8B25-6FC9-C95062A97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rIns="0"/>
          <a:lstStyle/>
          <a:p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Vietnam - Market Size &amp; Growth</a:t>
            </a:r>
            <a:b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MY" sz="1600"/>
              <a:t>Demand growth supports near-term entry, but value capture depends on segment focus and partner access.</a:t>
            </a:r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779618-DE16-EE2D-EC7E-ED5D23963B41}"/>
              </a:ext>
            </a:extLst>
          </p:cNvPr>
          <p:cNvSpPr txBox="1"/>
          <p:nvPr/>
        </p:nvSpPr>
        <p:spPr>
          <a:xfrm>
            <a:off x="340272" y="6021585"/>
            <a:ext cx="1151676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>
                <a:ea typeface="Meiryo UI"/>
                <a:cs typeface="Times New Roman" panose="02020603050405020304" pitchFamily="18" charset="0"/>
              </a:rPr>
              <a:t>Source: YCP Analysis</a:t>
            </a:r>
            <a:r>
              <a:rPr lang="en-US" sz="1000">
                <a:ea typeface="Meiryo UI"/>
                <a:cs typeface="Times New Roman" panose="02020603050405020304" pitchFamily="18" charset="0"/>
              </a:rPr>
              <a:t>Key Insight</a:t>
            </a:r>
            <a:endParaRPr lang="en-GB" sz="1000">
              <a:ea typeface="Meiryo UI"/>
              <a:cs typeface="Times New Roman" panose="02020603050405020304" pitchFamily="18" charset="0"/>
            </a:endParaRPr>
          </a:p>
          <a:p>
            <a:r>
              <a:rPr lang="en-GB" sz="1000">
                <a:ea typeface="Meiryo UI"/>
                <a:cs typeface="Times New Roman" panose="02020603050405020304" pitchFamily="18" charset="0"/>
              </a:rPr>
              <a:t>Vietnam energy-services demand is expanding with industrial growth, grid pressure, and decarbonization mandates.</a:t>
            </a:r>
            <a:r>
              <a:rPr lang="en-US" sz="1000">
                <a:ea typeface="Meiryo UI"/>
                <a:cs typeface="Times New Roman" panose="02020603050405020304" pitchFamily="18" charset="0"/>
              </a:rPr>
              <a:t>Market Data</a:t>
            </a:r>
            <a:r>
              <a:rPr lang="en-US" sz="1000" err="1">
                <a:ea typeface="Meiryo UI"/>
                <a:cs typeface="Times New Roman" panose="02020603050405020304" pitchFamily="18" charset="0"/>
              </a:rPr>
              <a:t>Industrial load growth and efficiency requirements.</a:t>
            </a:r>
            <a:r>
              <a:rPr lang="en-US" sz="1000">
                <a:ea typeface="Meiryo UI"/>
                <a:cs typeface="Times New Roman" panose="02020603050405020304" pitchFamily="18" charset="0"/>
              </a:rPr>
              <a:t>Opportunity</a:t>
            </a:r>
            <a:r>
              <a:rPr lang="en-US" sz="1000" err="1">
                <a:ea typeface="Meiryo UI"/>
                <a:cs typeface="Times New Roman" panose="02020603050405020304" pitchFamily="18" charset="0"/>
              </a:rPr>
              <a:t>Policy-backed transition activity and fuel-switch economics.</a:t>
            </a:r>
            <a:r>
              <a:rPr lang="en-US" sz="1000">
                <a:ea typeface="Meiryo UI"/>
                <a:cs typeface="Times New Roman" panose="02020603050405020304" pitchFamily="18" charset="0"/>
              </a:rPr>
              <a:t/>
            </a:r>
          </a:p>
          <a:p>
            <a:r>
              <a:rPr lang="en-US" sz="1000">
                <a:ea typeface="Meiryo UI"/>
                <a:cs typeface="Times New Roman" panose="02020603050405020304" pitchFamily="18" charset="0"/>
              </a:rPr>
              <a:t/>
            </a:r>
            <a:r>
              <a:rPr lang="en-GB" sz="1000">
                <a:ea typeface="Meiryo UI"/>
                <a:cs typeface="Times New Roman" panose="02020603050405020304" pitchFamily="18" charset="0"/>
              </a:rPr>
              <a:t/>
            </a:r>
            <a:endParaRPr lang="en-US" sz="1000">
              <a:ea typeface="Meiryo UI"/>
              <a:cs typeface="Times New Roman" panose="02020603050405020304" pitchFamily="18" charset="0"/>
            </a:endParaRPr>
          </a:p>
        </p:txBody>
      </p:sp>
      <p:grpSp>
        <p:nvGrpSpPr>
          <p:cNvPr id="52" name="グループ化 64">
            <a:extLst>
              <a:ext uri="{FF2B5EF4-FFF2-40B4-BE49-F238E27FC236}">
                <a16:creationId xmlns:a16="http://schemas.microsoft.com/office/drawing/2014/main" id="{167EDE33-606D-BEDD-A013-53A170D5C84F}"/>
              </a:ext>
            </a:extLst>
          </p:cNvPr>
          <p:cNvGrpSpPr/>
          <p:nvPr/>
        </p:nvGrpSpPr>
        <p:grpSpPr>
          <a:xfrm>
            <a:off x="370205" y="1253287"/>
            <a:ext cx="5547995" cy="407556"/>
            <a:chOff x="455612" y="1382529"/>
            <a:chExt cx="4113213" cy="655821"/>
          </a:xfrm>
          <a:noFill/>
        </p:grpSpPr>
        <p:sp>
          <p:nvSpPr>
            <p:cNvPr id="53" name="ColumnHeader">
              <a:extLst>
                <a:ext uri="{FF2B5EF4-FFF2-40B4-BE49-F238E27FC236}">
                  <a16:creationId xmlns:a16="http://schemas.microsoft.com/office/drawing/2014/main" id="{E50DF28A-35D3-558D-D20C-08C8AA43B84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55613" y="1382529"/>
              <a:ext cx="4113212" cy="643839"/>
            </a:xfrm>
            <a:prstGeom prst="rect">
              <a:avLst/>
            </a:prstGeom>
            <a:grpFill/>
            <a:ln w="9525" algn="ctr">
              <a:noFill/>
              <a:miter lim="800000"/>
              <a:headEnd type="none" w="lg" len="lg"/>
              <a:tailEnd type="none" w="lg" len="lg"/>
            </a:ln>
            <a:effectLst/>
          </p:spPr>
          <p:txBody>
            <a:bodyPr lIns="0" tIns="91440" rIns="0" bIns="91440" anchor="b">
              <a:spAutoFit/>
            </a:bodyPr>
            <a:lstStyle/>
            <a:p>
              <a:pPr algn="ctr"/>
              <a:r>
                <a:rPr lang="en-US" sz="1400">
                  <a:latin typeface="Segoe UI" panose="020B0502040204020203" pitchFamily="34" charset="0"/>
                  <a:cs typeface="Segoe UI" panose="020B0502040204020203" pitchFamily="34" charset="0"/>
                </a:rPr>
                <a:t/>
              </a:r>
            </a:p>
          </p:txBody>
        </p:sp>
        <p:cxnSp>
          <p:nvCxnSpPr>
            <p:cNvPr id="54" name="直線コネクタ 66">
              <a:extLst>
                <a:ext uri="{FF2B5EF4-FFF2-40B4-BE49-F238E27FC236}">
                  <a16:creationId xmlns:a16="http://schemas.microsoft.com/office/drawing/2014/main" id="{41374726-5567-CC75-263B-BE50DFC1F909}"/>
                </a:ext>
              </a:extLst>
            </p:cNvPr>
            <p:cNvCxnSpPr/>
            <p:nvPr/>
          </p:nvCxnSpPr>
          <p:spPr>
            <a:xfrm>
              <a:off x="455612" y="2038350"/>
              <a:ext cx="4113212" cy="0"/>
            </a:xfrm>
            <a:prstGeom prst="line">
              <a:avLst/>
            </a:prstGeom>
            <a:grp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グループ化 64">
            <a:extLst>
              <a:ext uri="{FF2B5EF4-FFF2-40B4-BE49-F238E27FC236}">
                <a16:creationId xmlns:a16="http://schemas.microsoft.com/office/drawing/2014/main" id="{062E42BB-A949-F261-5640-23E1305366C2}"/>
              </a:ext>
            </a:extLst>
          </p:cNvPr>
          <p:cNvGrpSpPr/>
          <p:nvPr/>
        </p:nvGrpSpPr>
        <p:grpSpPr>
          <a:xfrm>
            <a:off x="6273800" y="1257615"/>
            <a:ext cx="5547994" cy="407556"/>
            <a:chOff x="455612" y="1382529"/>
            <a:chExt cx="4113213" cy="655821"/>
          </a:xfrm>
          <a:noFill/>
        </p:grpSpPr>
        <p:sp>
          <p:nvSpPr>
            <p:cNvPr id="59" name="ColumnHeader">
              <a:extLst>
                <a:ext uri="{FF2B5EF4-FFF2-40B4-BE49-F238E27FC236}">
                  <a16:creationId xmlns:a16="http://schemas.microsoft.com/office/drawing/2014/main" id="{7411CA24-A024-6207-D2E4-38E4463F18F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55613" y="1382529"/>
              <a:ext cx="4113212" cy="643839"/>
            </a:xfrm>
            <a:prstGeom prst="rect">
              <a:avLst/>
            </a:prstGeom>
            <a:grpFill/>
            <a:ln w="9525" algn="ctr">
              <a:noFill/>
              <a:miter lim="800000"/>
              <a:headEnd type="none" w="lg" len="lg"/>
              <a:tailEnd type="none" w="lg" len="lg"/>
            </a:ln>
            <a:effectLst/>
          </p:spPr>
          <p:txBody>
            <a:bodyPr lIns="0" tIns="91440" rIns="0" bIns="91440" anchor="b">
              <a:spAutoFit/>
            </a:bodyPr>
            <a:lstStyle/>
            <a:p>
              <a:pPr algn="ctr"/>
              <a:r>
                <a:rPr lang="en-US" sz="1400">
                  <a:latin typeface="Segoe UI" panose="020B0502040204020203" pitchFamily="34" charset="0"/>
                  <a:cs typeface="Segoe UI" panose="020B0502040204020203" pitchFamily="34" charset="0"/>
                </a:rPr>
                <a:t/>
              </a:r>
            </a:p>
          </p:txBody>
        </p:sp>
        <p:cxnSp>
          <p:nvCxnSpPr>
            <p:cNvPr id="60" name="直線コネクタ 66">
              <a:extLst>
                <a:ext uri="{FF2B5EF4-FFF2-40B4-BE49-F238E27FC236}">
                  <a16:creationId xmlns:a16="http://schemas.microsoft.com/office/drawing/2014/main" id="{03363F2B-BCD4-D750-FDCE-1B2994BDE4EE}"/>
                </a:ext>
              </a:extLst>
            </p:cNvPr>
            <p:cNvCxnSpPr/>
            <p:nvPr/>
          </p:nvCxnSpPr>
          <p:spPr>
            <a:xfrm>
              <a:off x="455612" y="2038350"/>
              <a:ext cx="4113212" cy="0"/>
            </a:xfrm>
            <a:prstGeom prst="line">
              <a:avLst/>
            </a:prstGeom>
            <a:grp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9" name="TextBox 898">
            <a:extLst>
              <a:ext uri="{FF2B5EF4-FFF2-40B4-BE49-F238E27FC236}">
                <a16:creationId xmlns:a16="http://schemas.microsoft.com/office/drawing/2014/main" id="{73CBB8FD-6842-7F05-CF23-CF0C21180221}"/>
              </a:ext>
            </a:extLst>
          </p:cNvPr>
          <p:cNvSpPr txBox="1"/>
          <p:nvPr/>
        </p:nvSpPr>
        <p:spPr>
          <a:xfrm>
            <a:off x="370205" y="1739410"/>
            <a:ext cx="1409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A532750-54EF-AD90-F6DB-8921CC41884B}"/>
              </a:ext>
            </a:extLst>
          </p:cNvPr>
          <p:cNvCxnSpPr/>
          <p:nvPr>
            <p:custDataLst>
              <p:tags r:id="rId2"/>
            </p:custDataLst>
          </p:nvPr>
        </p:nvCxnSpPr>
        <p:spPr bwMode="gray">
          <a:xfrm>
            <a:off x="835025" y="3871913"/>
            <a:ext cx="5083175" cy="0"/>
          </a:xfrm>
          <a:prstGeom prst="line">
            <a:avLst/>
          </a:prstGeom>
          <a:ln w="3175" cap="flat" cmpd="sng" algn="ctr">
            <a:solidFill>
              <a:srgbClr val="D6D7D9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734061-9A60-6CD4-8C29-F27A34EE2D7F}"/>
              </a:ext>
            </a:extLst>
          </p:cNvPr>
          <p:cNvCxnSpPr/>
          <p:nvPr>
            <p:custDataLst>
              <p:tags r:id="rId3"/>
            </p:custDataLst>
          </p:nvPr>
        </p:nvCxnSpPr>
        <p:spPr bwMode="gray">
          <a:xfrm>
            <a:off x="835025" y="5127625"/>
            <a:ext cx="5083175" cy="0"/>
          </a:xfrm>
          <a:prstGeom prst="line">
            <a:avLst/>
          </a:prstGeom>
          <a:ln w="3175" cap="flat" cmpd="sng" algn="ctr">
            <a:solidFill>
              <a:srgbClr val="D6D7D9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482AAD7-17DE-2B6B-EDCB-024047441194}"/>
              </a:ext>
            </a:extLst>
          </p:cNvPr>
          <p:cNvCxnSpPr/>
          <p:nvPr>
            <p:custDataLst>
              <p:tags r:id="rId4"/>
            </p:custDataLst>
          </p:nvPr>
        </p:nvCxnSpPr>
        <p:spPr bwMode="gray">
          <a:xfrm>
            <a:off x="835025" y="4708525"/>
            <a:ext cx="5083175" cy="0"/>
          </a:xfrm>
          <a:prstGeom prst="line">
            <a:avLst/>
          </a:prstGeom>
          <a:ln w="3175" cap="flat" cmpd="sng" algn="ctr">
            <a:solidFill>
              <a:srgbClr val="D6D7D9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88FB780-B679-EAFA-DB60-ECA54F4D5E1F}"/>
              </a:ext>
            </a:extLst>
          </p:cNvPr>
          <p:cNvCxnSpPr/>
          <p:nvPr>
            <p:custDataLst>
              <p:tags r:id="rId5"/>
            </p:custDataLst>
          </p:nvPr>
        </p:nvCxnSpPr>
        <p:spPr bwMode="gray">
          <a:xfrm>
            <a:off x="835025" y="4289425"/>
            <a:ext cx="5083175" cy="0"/>
          </a:xfrm>
          <a:prstGeom prst="line">
            <a:avLst/>
          </a:prstGeom>
          <a:ln w="3175" cap="flat" cmpd="sng" algn="ctr">
            <a:solidFill>
              <a:srgbClr val="D6D7D9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DF3FDF3-43EB-61D4-947A-F2D1492C3701}"/>
              </a:ext>
            </a:extLst>
          </p:cNvPr>
          <p:cNvCxnSpPr/>
          <p:nvPr>
            <p:custDataLst>
              <p:tags r:id="rId6"/>
            </p:custDataLst>
          </p:nvPr>
        </p:nvCxnSpPr>
        <p:spPr bwMode="gray">
          <a:xfrm>
            <a:off x="835025" y="2195513"/>
            <a:ext cx="5083175" cy="0"/>
          </a:xfrm>
          <a:prstGeom prst="line">
            <a:avLst/>
          </a:prstGeom>
          <a:ln w="3175" cap="flat" cmpd="sng" algn="ctr">
            <a:solidFill>
              <a:srgbClr val="D6D7D9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6EE7769-C5F8-7708-53EA-D937E30398BF}"/>
              </a:ext>
            </a:extLst>
          </p:cNvPr>
          <p:cNvCxnSpPr/>
          <p:nvPr>
            <p:custDataLst>
              <p:tags r:id="rId7"/>
            </p:custDataLst>
          </p:nvPr>
        </p:nvCxnSpPr>
        <p:spPr bwMode="gray">
          <a:xfrm>
            <a:off x="835025" y="3452813"/>
            <a:ext cx="5083175" cy="0"/>
          </a:xfrm>
          <a:prstGeom prst="line">
            <a:avLst/>
          </a:prstGeom>
          <a:ln w="3175" cap="flat" cmpd="sng" algn="ctr">
            <a:solidFill>
              <a:srgbClr val="D6D7D9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282DF95-AABB-72EB-74F3-E7A76EC15019}"/>
              </a:ext>
            </a:extLst>
          </p:cNvPr>
          <p:cNvCxnSpPr/>
          <p:nvPr>
            <p:custDataLst>
              <p:tags r:id="rId8"/>
            </p:custDataLst>
          </p:nvPr>
        </p:nvCxnSpPr>
        <p:spPr bwMode="gray">
          <a:xfrm>
            <a:off x="835025" y="3033713"/>
            <a:ext cx="5083175" cy="0"/>
          </a:xfrm>
          <a:prstGeom prst="line">
            <a:avLst/>
          </a:prstGeom>
          <a:ln w="3175" cap="flat" cmpd="sng" algn="ctr">
            <a:solidFill>
              <a:srgbClr val="D6D7D9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6B42B0D-6A38-EE4F-EA9A-2C088600B0B4}"/>
              </a:ext>
            </a:extLst>
          </p:cNvPr>
          <p:cNvCxnSpPr/>
          <p:nvPr>
            <p:custDataLst>
              <p:tags r:id="rId9"/>
            </p:custDataLst>
          </p:nvPr>
        </p:nvCxnSpPr>
        <p:spPr bwMode="gray">
          <a:xfrm>
            <a:off x="835025" y="2614613"/>
            <a:ext cx="5083175" cy="0"/>
          </a:xfrm>
          <a:prstGeom prst="line">
            <a:avLst/>
          </a:prstGeom>
          <a:ln w="3175" cap="flat" cmpd="sng" algn="ctr">
            <a:solidFill>
              <a:srgbClr val="D6D7D9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8" name="Chart 47">
            <a:extLst>
              <a:ext uri="{FF2B5EF4-FFF2-40B4-BE49-F238E27FC236}">
                <a16:creationId xmlns:a16="http://schemas.microsoft.com/office/drawing/2014/main" id="{8F4907A2-F4D5-2E1F-11E9-898674526FF4}"/>
              </a:ext>
            </a:extLst>
          </p:cNvPr>
          <p:cNvGraphicFramePr/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3825842150"/>
              </p:ext>
            </p:extLst>
          </p:nvPr>
        </p:nvGraphicFramePr>
        <p:xfrm>
          <a:off x="752475" y="2112963"/>
          <a:ext cx="5248275" cy="3516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5"/>
          </a:graphicData>
        </a:graphic>
      </p:graphicFrame>
      <p:sp>
        <p:nvSpPr>
          <p:cNvPr id="55" name="Rectangle 54">
            <a:extLst>
              <a:ext uri="{FF2B5EF4-FFF2-40B4-BE49-F238E27FC236}">
                <a16:creationId xmlns:a16="http://schemas.microsoft.com/office/drawing/2014/main" id="{3C02BD24-9D6D-E729-BB9A-ACD007C71FF0}"/>
              </a:ext>
            </a:extLst>
          </p:cNvPr>
          <p:cNvSpPr/>
          <p:nvPr>
            <p:custDataLst>
              <p:tags r:id="rId11"/>
            </p:custDataLst>
          </p:nvPr>
        </p:nvSpPr>
        <p:spPr bwMode="gray">
          <a:xfrm>
            <a:off x="430213" y="5037138"/>
            <a:ext cx="228600" cy="192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B33618E8-DC83-4A78-AD0E-2F4DDE4290A9}" type="datetime'''''''''''''''''''''''''2''''''.''''''''0'''''">
              <a:rPr kumimoji="0" lang="en-US" altLang="en-US" sz="1400" smtClean="0">
                <a:solidFill>
                  <a:schemeClr val="tx1"/>
                </a:solidFill>
                <a:effectLst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31CDFEA-6870-D908-1F55-282AEC9B25AB}"/>
              </a:ext>
            </a:extLst>
          </p:cNvPr>
          <p:cNvSpPr/>
          <p:nvPr>
            <p:custDataLst>
              <p:tags r:id="rId12"/>
            </p:custDataLst>
          </p:nvPr>
        </p:nvSpPr>
        <p:spPr bwMode="gray">
          <a:xfrm>
            <a:off x="430213" y="4618038"/>
            <a:ext cx="228600" cy="192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9B37D7A3-035B-46B9-A924-EC463DC0CC31}" type="datetime'''''''''''4''''''''''''''''''.''''0'''''''''''''''''''">
              <a:rPr kumimoji="0" lang="en-US" altLang="en-US" sz="1400" smtClean="0">
                <a:solidFill>
                  <a:schemeClr val="tx1"/>
                </a:solidFill>
                <a:effectLst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CC6C255-97BD-E51C-22B0-26E4FFC8941D}"/>
              </a:ext>
            </a:extLst>
          </p:cNvPr>
          <p:cNvSpPr/>
          <p:nvPr>
            <p:custDataLst>
              <p:tags r:id="rId13"/>
            </p:custDataLst>
          </p:nvPr>
        </p:nvSpPr>
        <p:spPr bwMode="gray">
          <a:xfrm>
            <a:off x="430213" y="4198938"/>
            <a:ext cx="228600" cy="192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24AB80F6-59E7-4D92-89FB-D5EA86EBE5A4}" type="datetime'''''''6''''''''''''''''''''''''.''''''''''''''''0'''''''''">
              <a:rPr kumimoji="0" lang="en-US" altLang="en-US" sz="1400" smtClean="0">
                <a:solidFill>
                  <a:schemeClr val="tx1"/>
                </a:solidFill>
                <a:effectLst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5215824-7892-7CD6-85D1-DB54BA73375A}"/>
              </a:ext>
            </a:extLst>
          </p:cNvPr>
          <p:cNvSpPr/>
          <p:nvPr>
            <p:custDataLst>
              <p:tags r:id="rId14"/>
            </p:custDataLst>
          </p:nvPr>
        </p:nvSpPr>
        <p:spPr bwMode="gray">
          <a:xfrm>
            <a:off x="430213" y="3781425"/>
            <a:ext cx="228600" cy="192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67DC7345-594D-4300-B55F-653B589CD422}" type="datetime'8''''''''''''''''''''''''''''''''''''''.''''''''''''''0'''">
              <a:rPr kumimoji="0" lang="en-US" altLang="en-US" sz="1400" smtClean="0">
                <a:solidFill>
                  <a:schemeClr val="tx1"/>
                </a:solidFill>
                <a:effectLst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81810E1-B75C-3A1F-1C26-88D49C9F96E8}"/>
              </a:ext>
            </a:extLst>
          </p:cNvPr>
          <p:cNvSpPr/>
          <p:nvPr>
            <p:custDataLst>
              <p:tags r:id="rId15"/>
            </p:custDataLst>
          </p:nvPr>
        </p:nvSpPr>
        <p:spPr bwMode="gray">
          <a:xfrm>
            <a:off x="334963" y="3362325"/>
            <a:ext cx="323850" cy="192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8C2E47F1-6737-4CC4-8B6A-2573E25CF99A}" type="datetime'''''1''0''''''''''''''''.''''''''''''''''''0'''''''''''">
              <a:rPr kumimoji="0" lang="en-US" altLang="en-US" sz="1400" smtClean="0">
                <a:solidFill>
                  <a:schemeClr val="tx1"/>
                </a:solidFill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88C23C3-23CE-DFFA-2116-1C0184BEE858}"/>
              </a:ext>
            </a:extLst>
          </p:cNvPr>
          <p:cNvSpPr/>
          <p:nvPr>
            <p:custDataLst>
              <p:tags r:id="rId16"/>
            </p:custDataLst>
          </p:nvPr>
        </p:nvSpPr>
        <p:spPr bwMode="gray">
          <a:xfrm>
            <a:off x="334963" y="2943225"/>
            <a:ext cx="323850" cy="192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EC2FFD15-9490-4020-9075-6E540512E7F9}" type="datetime'''''''1''2''.''0'''''">
              <a:rPr kumimoji="0" lang="en-US" altLang="en-US" sz="1400" smtClean="0">
                <a:solidFill>
                  <a:schemeClr val="tx1"/>
                </a:solidFill>
                <a:effectLst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tx1"/>
              </a:solidFill>
            </a:endParaRPr>
          </a:p>
        </p:txBody>
      </p:sp>
      <p:sp>
        <p:nvSpPr>
          <p:cNvPr id="896" name="Rectangle 895">
            <a:extLst>
              <a:ext uri="{FF2B5EF4-FFF2-40B4-BE49-F238E27FC236}">
                <a16:creationId xmlns:a16="http://schemas.microsoft.com/office/drawing/2014/main" id="{0DC4D69D-8160-7703-5790-40A45EFF6DD8}"/>
              </a:ext>
            </a:extLst>
          </p:cNvPr>
          <p:cNvSpPr/>
          <p:nvPr>
            <p:custDataLst>
              <p:tags r:id="rId17"/>
            </p:custDataLst>
          </p:nvPr>
        </p:nvSpPr>
        <p:spPr bwMode="gray">
          <a:xfrm>
            <a:off x="334963" y="2524125"/>
            <a:ext cx="323850" cy="192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329244EB-AFB9-4C3F-9C6C-40DD966D177B}" type="datetime'''''''1''''''''4''''''''''.0'''''''''''''''''''''''''''''''">
              <a:rPr kumimoji="0" lang="en-US" altLang="en-US" sz="1400" smtClean="0">
                <a:solidFill>
                  <a:schemeClr val="tx1"/>
                </a:solidFill>
                <a:effectLst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tx1"/>
              </a:solidFill>
            </a:endParaRPr>
          </a:p>
        </p:txBody>
      </p:sp>
      <p:sp>
        <p:nvSpPr>
          <p:cNvPr id="897" name="Rectangle 896">
            <a:extLst>
              <a:ext uri="{FF2B5EF4-FFF2-40B4-BE49-F238E27FC236}">
                <a16:creationId xmlns:a16="http://schemas.microsoft.com/office/drawing/2014/main" id="{E67F6104-E8FF-B796-1520-D606F829230D}"/>
              </a:ext>
            </a:extLst>
          </p:cNvPr>
          <p:cNvSpPr/>
          <p:nvPr>
            <p:custDataLst>
              <p:tags r:id="rId18"/>
            </p:custDataLst>
          </p:nvPr>
        </p:nvSpPr>
        <p:spPr bwMode="gray">
          <a:xfrm>
            <a:off x="334963" y="2105025"/>
            <a:ext cx="323850" cy="192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02CC0118-A146-4AE3-A71D-69BF1CE79397}" type="datetime'''''''''''''''''''1''''''6.''''''''''''''''''''0'">
              <a:rPr kumimoji="0" lang="en-US" altLang="en-US" sz="1400" smtClean="0">
                <a:solidFill>
                  <a:schemeClr val="tx1"/>
                </a:solidFill>
                <a:effectLst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F3EF65-3BC4-75C5-093E-D5CBBBA8AB26}"/>
              </a:ext>
            </a:extLst>
          </p:cNvPr>
          <p:cNvSpPr/>
          <p:nvPr>
            <p:custDataLst>
              <p:tags r:id="rId19"/>
            </p:custDataLst>
          </p:nvPr>
        </p:nvSpPr>
        <p:spPr bwMode="gray">
          <a:xfrm>
            <a:off x="430213" y="5456238"/>
            <a:ext cx="228600" cy="192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B7455D30-E434-446E-93FC-D77237D9D55C}" type="datetime'''''''''''0''''.''''''''''''''0'''''''''''''''''''">
              <a:rPr kumimoji="0" lang="en-US" altLang="en-US" sz="1400" smtClean="0">
                <a:solidFill>
                  <a:schemeClr val="tx1"/>
                </a:solidFill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tx1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883371D-E808-E865-17B2-98A8C83BBEE2}"/>
              </a:ext>
            </a:extLst>
          </p:cNvPr>
          <p:cNvCxnSpPr/>
          <p:nvPr>
            <p:custDataLst>
              <p:tags r:id="rId20"/>
            </p:custDataLst>
          </p:nvPr>
        </p:nvCxnSpPr>
        <p:spPr bwMode="white">
          <a:xfrm>
            <a:off x="5353050" y="2908300"/>
            <a:ext cx="403225" cy="0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F3DAF2C-F84A-B60B-1E1B-0A4F7605F8C3}"/>
              </a:ext>
            </a:extLst>
          </p:cNvPr>
          <p:cNvCxnSpPr/>
          <p:nvPr>
            <p:custDataLst>
              <p:tags r:id="rId21"/>
            </p:custDataLst>
          </p:nvPr>
        </p:nvCxnSpPr>
        <p:spPr bwMode="white">
          <a:xfrm>
            <a:off x="4625975" y="4314825"/>
            <a:ext cx="404813" cy="0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CC87C68-9855-B436-E4B8-DDF5A578BC7F}"/>
              </a:ext>
            </a:extLst>
          </p:cNvPr>
          <p:cNvCxnSpPr/>
          <p:nvPr>
            <p:custDataLst>
              <p:tags r:id="rId22"/>
            </p:custDataLst>
          </p:nvPr>
        </p:nvCxnSpPr>
        <p:spPr bwMode="white">
          <a:xfrm>
            <a:off x="3900488" y="5010150"/>
            <a:ext cx="403225" cy="0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24B9A52-B852-A775-663E-17A7B689C455}"/>
              </a:ext>
            </a:extLst>
          </p:cNvPr>
          <p:cNvCxnSpPr/>
          <p:nvPr>
            <p:custDataLst>
              <p:tags r:id="rId23"/>
            </p:custDataLst>
          </p:nvPr>
        </p:nvCxnSpPr>
        <p:spPr bwMode="white">
          <a:xfrm>
            <a:off x="3173413" y="5318125"/>
            <a:ext cx="404812" cy="0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F17189F-7076-9DCC-A3BB-9DFE087F44D8}"/>
              </a:ext>
            </a:extLst>
          </p:cNvPr>
          <p:cNvCxnSpPr/>
          <p:nvPr>
            <p:custDataLst>
              <p:tags r:id="rId24"/>
            </p:custDataLst>
          </p:nvPr>
        </p:nvCxnSpPr>
        <p:spPr bwMode="white">
          <a:xfrm>
            <a:off x="2447925" y="5353050"/>
            <a:ext cx="403225" cy="0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6F63AE-16E1-3EC7-8E4C-6DDEE0DD192F}"/>
              </a:ext>
            </a:extLst>
          </p:cNvPr>
          <p:cNvCxnSpPr/>
          <p:nvPr>
            <p:custDataLst>
              <p:tags r:id="rId25"/>
            </p:custDataLst>
          </p:nvPr>
        </p:nvCxnSpPr>
        <p:spPr bwMode="white">
          <a:xfrm>
            <a:off x="1720850" y="5326063"/>
            <a:ext cx="404813" cy="0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0CF0750-8CCC-C0D2-A07A-7229489FBE69}"/>
              </a:ext>
            </a:extLst>
          </p:cNvPr>
          <p:cNvCxnSpPr/>
          <p:nvPr>
            <p:custDataLst>
              <p:tags r:id="rId26"/>
            </p:custDataLst>
          </p:nvPr>
        </p:nvCxnSpPr>
        <p:spPr bwMode="white">
          <a:xfrm>
            <a:off x="995363" y="5402263"/>
            <a:ext cx="403225" cy="0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D5F06CB-18C2-2D2F-0684-DE00E979A58F}"/>
              </a:ext>
            </a:extLst>
          </p:cNvPr>
          <p:cNvCxnSpPr/>
          <p:nvPr>
            <p:custDataLst>
              <p:tags r:id="rId27"/>
            </p:custDataLst>
          </p:nvPr>
        </p:nvCxnSpPr>
        <p:spPr bwMode="auto">
          <a:xfrm flipV="1">
            <a:off x="1922463" y="5511800"/>
            <a:ext cx="0" cy="60325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4DE51C8-C82B-E994-77C4-14A205557B1E}"/>
              </a:ext>
            </a:extLst>
          </p:cNvPr>
          <p:cNvCxnSpPr/>
          <p:nvPr>
            <p:custDataLst>
              <p:tags r:id="rId28"/>
            </p:custDataLst>
          </p:nvPr>
        </p:nvCxnSpPr>
        <p:spPr bwMode="auto">
          <a:xfrm>
            <a:off x="1196975" y="5268913"/>
            <a:ext cx="0" cy="79375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22CCC2C-C2BC-00C4-1C57-C43239B9570A}"/>
              </a:ext>
            </a:extLst>
          </p:cNvPr>
          <p:cNvCxnSpPr>
            <a:cxnSpLocks/>
          </p:cNvCxnSpPr>
          <p:nvPr>
            <p:custDataLst>
              <p:tags r:id="rId29"/>
            </p:custDataLst>
          </p:nvPr>
        </p:nvCxnSpPr>
        <p:spPr bwMode="auto">
          <a:xfrm flipV="1">
            <a:off x="1196975" y="5541963"/>
            <a:ext cx="0" cy="30163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F8168DA-0BFD-09E7-DE92-F9D2D2B7408E}"/>
              </a:ext>
            </a:extLst>
          </p:cNvPr>
          <p:cNvCxnSpPr/>
          <p:nvPr>
            <p:custDataLst>
              <p:tags r:id="rId30"/>
            </p:custDataLst>
          </p:nvPr>
        </p:nvCxnSpPr>
        <p:spPr bwMode="auto">
          <a:xfrm flipV="1">
            <a:off x="2649538" y="5514975"/>
            <a:ext cx="0" cy="5715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6EAADF-75AB-4B8D-19FC-18AC7C537785}"/>
              </a:ext>
            </a:extLst>
          </p:cNvPr>
          <p:cNvCxnSpPr/>
          <p:nvPr>
            <p:custDataLst>
              <p:tags r:id="rId31"/>
            </p:custDataLst>
          </p:nvPr>
        </p:nvCxnSpPr>
        <p:spPr bwMode="auto">
          <a:xfrm flipV="1">
            <a:off x="3375025" y="5518150"/>
            <a:ext cx="0" cy="53975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AE3F349-C9B5-B198-CDC4-5F9CD90BB4FC}"/>
              </a:ext>
            </a:extLst>
          </p:cNvPr>
          <p:cNvSpPr/>
          <p:nvPr>
            <p:custDataLst>
              <p:tags r:id="rId32"/>
            </p:custDataLst>
          </p:nvPr>
        </p:nvSpPr>
        <p:spPr bwMode="auto">
          <a:xfrm>
            <a:off x="1725613" y="5822950"/>
            <a:ext cx="393700" cy="2127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t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230B1FD0-DB2A-4A81-803A-83F8BC76F386}" type="datetime'''''''''20''''''''''''10'''''''''''''''''''''">
              <a:rPr kumimoji="0" lang="en-US" altLang="en-US" sz="1400" smtClean="0">
                <a:solidFill>
                  <a:schemeClr val="tx1"/>
                </a:solidFill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2010</a:t>
            </a:fld>
            <a:endParaRPr kumimoji="0" lang="en-US" sz="1400">
              <a:solidFill>
                <a:schemeClr val="tx1"/>
              </a:solidFill>
            </a:endParaRPr>
          </a:p>
        </p:txBody>
      </p:sp>
      <p:sp>
        <p:nvSpPr>
          <p:cNvPr id="918" name="Rectangle 917">
            <a:extLst>
              <a:ext uri="{FF2B5EF4-FFF2-40B4-BE49-F238E27FC236}">
                <a16:creationId xmlns:a16="http://schemas.microsoft.com/office/drawing/2014/main" id="{81397A33-D4AA-7257-B5BE-A6E7EDF9E233}"/>
              </a:ext>
            </a:extLst>
          </p:cNvPr>
          <p:cNvSpPr/>
          <p:nvPr>
            <p:custDataLst>
              <p:tags r:id="rId33"/>
            </p:custDataLst>
          </p:nvPr>
        </p:nvSpPr>
        <p:spPr bwMode="gray">
          <a:xfrm>
            <a:off x="2455863" y="4929188"/>
            <a:ext cx="387350" cy="192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rtlCol="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B958AEE4-11C3-4B39-A7A0-FF1ABA086211}" type="datetime'''''''''''7''''''7''''''''''''''''''''''''''''''''''''%'''''">
              <a:rPr kumimoji="0" lang="en-US" altLang="en-US" sz="1400" smtClean="0">
                <a:solidFill>
                  <a:schemeClr val="tx1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tx1"/>
              </a:solidFill>
            </a:endParaRPr>
          </a:p>
        </p:txBody>
      </p:sp>
      <p:sp>
        <p:nvSpPr>
          <p:cNvPr id="919" name="Rectangle 918">
            <a:extLst>
              <a:ext uri="{FF2B5EF4-FFF2-40B4-BE49-F238E27FC236}">
                <a16:creationId xmlns:a16="http://schemas.microsoft.com/office/drawing/2014/main" id="{AA891CC4-E505-802B-FCF0-C281EF4040A8}"/>
              </a:ext>
            </a:extLst>
          </p:cNvPr>
          <p:cNvSpPr/>
          <p:nvPr>
            <p:custDataLst>
              <p:tags r:id="rId34"/>
            </p:custDataLst>
          </p:nvPr>
        </p:nvSpPr>
        <p:spPr bwMode="gray">
          <a:xfrm>
            <a:off x="2455863" y="5321300"/>
            <a:ext cx="387350" cy="192088"/>
          </a:xfrm>
          <a:prstGeom prst="rect">
            <a:avLst/>
          </a:prstGeom>
          <a:solidFill>
            <a:srgbClr val="9BC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rtlCol="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ED9FF72F-604B-47A5-81DD-2C4F98C97510}" type="datetime'''''1''''''''''''''''''''''''''''5''%'''''''''''''''''''''">
              <a:rPr kumimoji="0" lang="en-US" altLang="en-US" sz="1400" smtClean="0">
                <a:solidFill>
                  <a:srgbClr val="000000"/>
                </a:solidFill>
                <a:effectLst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rgbClr val="0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0D19F6-5E73-6D8D-AB26-6FF2B0F1995D}"/>
              </a:ext>
            </a:extLst>
          </p:cNvPr>
          <p:cNvSpPr/>
          <p:nvPr>
            <p:custDataLst>
              <p:tags r:id="rId35"/>
            </p:custDataLst>
          </p:nvPr>
        </p:nvSpPr>
        <p:spPr bwMode="gray">
          <a:xfrm>
            <a:off x="2503488" y="5572125"/>
            <a:ext cx="292100" cy="192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rtlCol="0" anchor="t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9CA28B36-B331-4DA6-9DCA-F24B8CF946E2}" type="datetime'''''''''''''''''''''''8''''''''''''''''''''''''''''''%'''">
              <a:rPr kumimoji="0" lang="en-US" altLang="en-US" sz="1400" smtClean="0">
                <a:solidFill>
                  <a:schemeClr val="tx1"/>
                </a:solidFill>
                <a:effectLst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tx1"/>
              </a:solidFill>
            </a:endParaRPr>
          </a:p>
        </p:txBody>
      </p:sp>
      <p:sp useBgFill="1">
        <p:nvSpPr>
          <p:cNvPr id="905" name="Rectangle 904">
            <a:extLst>
              <a:ext uri="{FF2B5EF4-FFF2-40B4-BE49-F238E27FC236}">
                <a16:creationId xmlns:a16="http://schemas.microsoft.com/office/drawing/2014/main" id="{34890BA1-F5D0-73D2-9D10-41458BEE8953}"/>
              </a:ext>
            </a:extLst>
          </p:cNvPr>
          <p:cNvSpPr/>
          <p:nvPr>
            <p:custDataLst>
              <p:tags r:id="rId36"/>
            </p:custDataLst>
          </p:nvPr>
        </p:nvSpPr>
        <p:spPr bwMode="gray">
          <a:xfrm>
            <a:off x="1003300" y="5076825"/>
            <a:ext cx="387350" cy="192088"/>
          </a:xfrm>
          <a:prstGeom prst="rect">
            <a:avLst/>
          </a:prstGeom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rtlCol="0" anchor="b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0271382A-EEFE-49CB-960B-4CD52632EC97}" type="datetime'''4''''''2''''''''%'''''''">
              <a:rPr kumimoji="0" lang="en-US" altLang="en-US" sz="1400" smtClean="0">
                <a:solidFill>
                  <a:schemeClr val="tx1"/>
                </a:solidFill>
                <a:effectLst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2D467F-26A1-1FE0-AAE7-F4DFB153C8E9}"/>
              </a:ext>
            </a:extLst>
          </p:cNvPr>
          <p:cNvSpPr/>
          <p:nvPr>
            <p:custDataLst>
              <p:tags r:id="rId37"/>
            </p:custDataLst>
          </p:nvPr>
        </p:nvSpPr>
        <p:spPr bwMode="auto">
          <a:xfrm>
            <a:off x="2452688" y="5822950"/>
            <a:ext cx="393700" cy="2127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t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1F98A634-78B2-41FB-9A9E-71B5CDFB8AFE}" type="datetime'''''''''''''''''2''''02''''''''''0'''''''''''''''''''''''''">
              <a:rPr kumimoji="0" lang="en-US" altLang="en-US" sz="1400" smtClean="0">
                <a:solidFill>
                  <a:schemeClr val="tx1"/>
                </a:solidFill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2020</a:t>
            </a:fld>
            <a:endParaRPr kumimoji="0" lang="en-US" sz="1400">
              <a:solidFill>
                <a:schemeClr val="tx1"/>
              </a:solidFill>
            </a:endParaRPr>
          </a:p>
        </p:txBody>
      </p:sp>
      <p:sp>
        <p:nvSpPr>
          <p:cNvPr id="921" name="Rectangle 920">
            <a:extLst>
              <a:ext uri="{FF2B5EF4-FFF2-40B4-BE49-F238E27FC236}">
                <a16:creationId xmlns:a16="http://schemas.microsoft.com/office/drawing/2014/main" id="{E8CD9FB8-1EA7-B2FF-8EF6-28378CA89A45}"/>
              </a:ext>
            </a:extLst>
          </p:cNvPr>
          <p:cNvSpPr/>
          <p:nvPr>
            <p:custDataLst>
              <p:tags r:id="rId38"/>
            </p:custDataLst>
          </p:nvPr>
        </p:nvSpPr>
        <p:spPr bwMode="gray">
          <a:xfrm>
            <a:off x="3181350" y="4889500"/>
            <a:ext cx="387350" cy="192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rtlCol="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D79CB96B-BD2D-45C2-B972-C833212E97FF}" type="datetime'''''''7''''''''''''''''''''''''''4''''''''''''''%'''''''''''">
              <a:rPr kumimoji="0" lang="en-US" altLang="en-US" sz="1400" smtClean="0">
                <a:solidFill>
                  <a:schemeClr val="tx1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tx1"/>
              </a:solidFill>
            </a:endParaRPr>
          </a:p>
        </p:txBody>
      </p:sp>
      <p:sp>
        <p:nvSpPr>
          <p:cNvPr id="923" name="Rectangle 922">
            <a:extLst>
              <a:ext uri="{FF2B5EF4-FFF2-40B4-BE49-F238E27FC236}">
                <a16:creationId xmlns:a16="http://schemas.microsoft.com/office/drawing/2014/main" id="{B8E4EAB7-23C7-5AF4-343D-0E30CEE94BC5}"/>
              </a:ext>
            </a:extLst>
          </p:cNvPr>
          <p:cNvSpPr/>
          <p:nvPr>
            <p:custDataLst>
              <p:tags r:id="rId39"/>
            </p:custDataLst>
          </p:nvPr>
        </p:nvSpPr>
        <p:spPr bwMode="gray">
          <a:xfrm>
            <a:off x="3181350" y="5308600"/>
            <a:ext cx="387350" cy="192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rtlCol="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4B5B834C-BE5E-44DC-8EF4-A88BA91521D4}" type="datetime'''''''''''''''1''''''9''%'''''''''''''''''''''''''''''''''''''">
              <a:rPr kumimoji="0" lang="en-US" altLang="en-US" sz="1400" smtClean="0">
                <a:solidFill>
                  <a:srgbClr val="000000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rgbClr val="0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9B652B-AF6D-D26C-85AC-13BEA2597C34}"/>
              </a:ext>
            </a:extLst>
          </p:cNvPr>
          <p:cNvSpPr/>
          <p:nvPr>
            <p:custDataLst>
              <p:tags r:id="rId40"/>
            </p:custDataLst>
          </p:nvPr>
        </p:nvSpPr>
        <p:spPr bwMode="gray">
          <a:xfrm>
            <a:off x="3228975" y="5572125"/>
            <a:ext cx="292100" cy="192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rtlCol="0" anchor="t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01E4EF2E-D469-4CFA-B630-3E071747DED1}" type="datetime'''''''''''''''''''''6''''%'''''''''''''''''''''">
              <a:rPr kumimoji="0" lang="en-US" altLang="en-US" sz="1400" smtClean="0">
                <a:solidFill>
                  <a:schemeClr val="tx1"/>
                </a:solidFill>
                <a:effectLst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tx1"/>
              </a:solidFill>
            </a:endParaRPr>
          </a:p>
        </p:txBody>
      </p:sp>
      <p:sp>
        <p:nvSpPr>
          <p:cNvPr id="913" name="Rectangle 912">
            <a:extLst>
              <a:ext uri="{FF2B5EF4-FFF2-40B4-BE49-F238E27FC236}">
                <a16:creationId xmlns:a16="http://schemas.microsoft.com/office/drawing/2014/main" id="{F951D9C4-793C-C010-E745-E74B6317B5B6}"/>
              </a:ext>
            </a:extLst>
          </p:cNvPr>
          <p:cNvSpPr/>
          <p:nvPr>
            <p:custDataLst>
              <p:tags r:id="rId41"/>
            </p:custDataLst>
          </p:nvPr>
        </p:nvSpPr>
        <p:spPr bwMode="gray">
          <a:xfrm>
            <a:off x="1003300" y="5373688"/>
            <a:ext cx="387350" cy="192088"/>
          </a:xfrm>
          <a:prstGeom prst="rect">
            <a:avLst/>
          </a:prstGeom>
          <a:solidFill>
            <a:srgbClr val="9BC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rtlCol="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90A48F99-90BB-44BC-A68F-9DC123F7A819}" type="datetime'''''''''''''''''''''5''4''''''''%'''''''''''''''''''''''">
              <a:rPr kumimoji="0" lang="en-US" altLang="en-US" sz="1400" smtClean="0">
                <a:solidFill>
                  <a:srgbClr val="000000"/>
                </a:solidFill>
                <a:effectLst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rgbClr val="0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A8EED2-8322-48E5-AAAF-58DC1B31B5DB}"/>
              </a:ext>
            </a:extLst>
          </p:cNvPr>
          <p:cNvSpPr/>
          <p:nvPr>
            <p:custDataLst>
              <p:tags r:id="rId42"/>
            </p:custDataLst>
          </p:nvPr>
        </p:nvSpPr>
        <p:spPr bwMode="auto">
          <a:xfrm>
            <a:off x="3178175" y="5822950"/>
            <a:ext cx="393700" cy="2127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t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B5304E58-2EAD-409D-B74A-61C58FB4F965}" type="datetime'''2''''''''''''0''''''2''''3'''''''''''''''''''''''''">
              <a:rPr kumimoji="0" lang="en-US" altLang="en-US" sz="1400" smtClean="0">
                <a:solidFill>
                  <a:schemeClr val="tx1"/>
                </a:solidFill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2023</a:t>
            </a:fld>
            <a:endParaRPr kumimoji="0" lang="en-US" sz="1400">
              <a:solidFill>
                <a:schemeClr val="tx1"/>
              </a:solidFill>
            </a:endParaRPr>
          </a:p>
        </p:txBody>
      </p:sp>
      <p:sp>
        <p:nvSpPr>
          <p:cNvPr id="926" name="Rectangle 925">
            <a:extLst>
              <a:ext uri="{FF2B5EF4-FFF2-40B4-BE49-F238E27FC236}">
                <a16:creationId xmlns:a16="http://schemas.microsoft.com/office/drawing/2014/main" id="{77701FB2-6C62-91D0-190E-ECDBCA81AF2E}"/>
              </a:ext>
            </a:extLst>
          </p:cNvPr>
          <p:cNvSpPr/>
          <p:nvPr>
            <p:custDataLst>
              <p:tags r:id="rId43"/>
            </p:custDataLst>
          </p:nvPr>
        </p:nvSpPr>
        <p:spPr bwMode="gray">
          <a:xfrm>
            <a:off x="3908425" y="4503738"/>
            <a:ext cx="387350" cy="192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rtlCol="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D88DE609-431E-49BE-954B-F25B8FD57B62}" type="datetime'''''6''''''''''''''''1''%'''''''''''''''''''''''''''''''''''''">
              <a:rPr kumimoji="0" lang="en-US" altLang="en-US" sz="1400" smtClean="0">
                <a:solidFill>
                  <a:schemeClr val="tx1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495ED2-3AFB-F6D0-5482-CED4F9EAE830}"/>
              </a:ext>
            </a:extLst>
          </p:cNvPr>
          <p:cNvSpPr/>
          <p:nvPr>
            <p:custDataLst>
              <p:tags r:id="rId44"/>
            </p:custDataLst>
          </p:nvPr>
        </p:nvSpPr>
        <p:spPr bwMode="gray">
          <a:xfrm>
            <a:off x="1050925" y="5572125"/>
            <a:ext cx="292100" cy="192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rtlCol="0" anchor="t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2AD57ED1-FD29-4EF3-BBE7-F75832BA4BB1}" type="datetime'4%'''''''''''''''''''''''">
              <a:rPr kumimoji="0" lang="en-US" altLang="en-US" sz="1400" smtClean="0">
                <a:solidFill>
                  <a:schemeClr val="tx1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tx1"/>
              </a:solidFill>
            </a:endParaRPr>
          </a:p>
        </p:txBody>
      </p:sp>
      <p:sp>
        <p:nvSpPr>
          <p:cNvPr id="927" name="Rectangle 926">
            <a:extLst>
              <a:ext uri="{FF2B5EF4-FFF2-40B4-BE49-F238E27FC236}">
                <a16:creationId xmlns:a16="http://schemas.microsoft.com/office/drawing/2014/main" id="{D020BF7E-4236-151F-1E1B-98F32B8D412D}"/>
              </a:ext>
            </a:extLst>
          </p:cNvPr>
          <p:cNvSpPr/>
          <p:nvPr>
            <p:custDataLst>
              <p:tags r:id="rId45"/>
            </p:custDataLst>
          </p:nvPr>
        </p:nvSpPr>
        <p:spPr bwMode="gray">
          <a:xfrm>
            <a:off x="3908425" y="5046663"/>
            <a:ext cx="387350" cy="192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rtlCol="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197B1BFC-B4B3-43DD-924D-2737D4547E91}" type="datetime'''''''''''''''''''''20''''%'''">
              <a:rPr kumimoji="0" lang="en-US" altLang="en-US" sz="1400" smtClean="0">
                <a:solidFill>
                  <a:srgbClr val="000000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rgbClr val="0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E9A5BCE-8339-244D-0630-1C9681ED211F}"/>
              </a:ext>
            </a:extLst>
          </p:cNvPr>
          <p:cNvSpPr/>
          <p:nvPr>
            <p:custDataLst>
              <p:tags r:id="rId46"/>
            </p:custDataLst>
          </p:nvPr>
        </p:nvSpPr>
        <p:spPr bwMode="gray">
          <a:xfrm>
            <a:off x="3908425" y="5314950"/>
            <a:ext cx="387350" cy="192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rtlCol="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8D463A2E-0DDD-4336-AB5D-8B9BFC54DDDE}" type="datetime'''''''''2''''''''''''0''%'''''''''''''''''''''''">
              <a:rPr kumimoji="0" lang="en-US" altLang="en-US" sz="1400" smtClean="0">
                <a:solidFill>
                  <a:schemeClr val="bg1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3BB9CF-D28C-140D-D39F-D96FA04C8282}"/>
              </a:ext>
            </a:extLst>
          </p:cNvPr>
          <p:cNvSpPr/>
          <p:nvPr>
            <p:custDataLst>
              <p:tags r:id="rId47"/>
            </p:custDataLst>
          </p:nvPr>
        </p:nvSpPr>
        <p:spPr bwMode="auto">
          <a:xfrm>
            <a:off x="3862388" y="5822950"/>
            <a:ext cx="481013" cy="2127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t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BFD03B42-B008-4889-9F72-171D4684FC70}" type="datetime'''''''2''''''0''''''''''''3''''''''''''''''''''0''''F'''''">
              <a:rPr kumimoji="0" lang="en-US" altLang="en-US" sz="1400" smtClean="0">
                <a:solidFill>
                  <a:schemeClr val="tx1"/>
                </a:solidFill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tx1"/>
              </a:solidFill>
            </a:endParaRPr>
          </a:p>
        </p:txBody>
      </p:sp>
      <p:sp>
        <p:nvSpPr>
          <p:cNvPr id="930" name="Rectangle 929">
            <a:extLst>
              <a:ext uri="{FF2B5EF4-FFF2-40B4-BE49-F238E27FC236}">
                <a16:creationId xmlns:a16="http://schemas.microsoft.com/office/drawing/2014/main" id="{49B870CB-CA11-D7B1-6A8D-1007811673C1}"/>
              </a:ext>
            </a:extLst>
          </p:cNvPr>
          <p:cNvSpPr/>
          <p:nvPr>
            <p:custDataLst>
              <p:tags r:id="rId48"/>
            </p:custDataLst>
          </p:nvPr>
        </p:nvSpPr>
        <p:spPr bwMode="gray">
          <a:xfrm>
            <a:off x="4633913" y="3849688"/>
            <a:ext cx="387350" cy="192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rtlCol="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3B393FBA-2AF4-463B-A0BA-B16E12981491}" type="datetime'''3''''''''7''''''''''''''''''''%'''''''''''''''">
              <a:rPr kumimoji="0" lang="en-US" altLang="en-US" sz="1400" smtClean="0">
                <a:solidFill>
                  <a:schemeClr val="tx1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tx1"/>
              </a:solidFill>
            </a:endParaRPr>
          </a:p>
        </p:txBody>
      </p:sp>
      <p:sp>
        <p:nvSpPr>
          <p:cNvPr id="931" name="Rectangle 930">
            <a:extLst>
              <a:ext uri="{FF2B5EF4-FFF2-40B4-BE49-F238E27FC236}">
                <a16:creationId xmlns:a16="http://schemas.microsoft.com/office/drawing/2014/main" id="{50879E50-AE37-C651-F512-C347ADB9B373}"/>
              </a:ext>
            </a:extLst>
          </p:cNvPr>
          <p:cNvSpPr/>
          <p:nvPr>
            <p:custDataLst>
              <p:tags r:id="rId49"/>
            </p:custDataLst>
          </p:nvPr>
        </p:nvSpPr>
        <p:spPr bwMode="gray">
          <a:xfrm>
            <a:off x="4633913" y="4659313"/>
            <a:ext cx="387350" cy="192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rtlCol="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380B2D9C-D334-41E7-9FD7-BA68EC94D972}" type="datetime'''''''''''''''''''''4''''5''%'''''''">
              <a:rPr kumimoji="0" lang="en-US" altLang="en-US" sz="1400" smtClean="0">
                <a:solidFill>
                  <a:srgbClr val="000000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rgbClr val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03EEB0-C900-1D6C-43CC-D00935D0FD97}"/>
              </a:ext>
            </a:extLst>
          </p:cNvPr>
          <p:cNvSpPr/>
          <p:nvPr>
            <p:custDataLst>
              <p:tags r:id="rId50"/>
            </p:custDataLst>
          </p:nvPr>
        </p:nvSpPr>
        <p:spPr bwMode="auto">
          <a:xfrm>
            <a:off x="1000125" y="5822950"/>
            <a:ext cx="393700" cy="2127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t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5CFAF292-DA4E-42ED-AC4D-FECAC1DDB11B}" type="datetime'''2''''''''0''''''''''''''''00'''''''''''''">
              <a:rPr kumimoji="0" lang="en-US" altLang="en-US" sz="1400" smtClean="0">
                <a:solidFill>
                  <a:schemeClr val="tx1"/>
                </a:solidFill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2000</a:t>
            </a:fld>
            <a:endParaRPr kumimoji="0" lang="en-US" sz="140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C63C69-DB9D-4F18-11D4-7E91B1E0749E}"/>
              </a:ext>
            </a:extLst>
          </p:cNvPr>
          <p:cNvSpPr/>
          <p:nvPr>
            <p:custDataLst>
              <p:tags r:id="rId51"/>
            </p:custDataLst>
          </p:nvPr>
        </p:nvSpPr>
        <p:spPr bwMode="auto">
          <a:xfrm>
            <a:off x="4587875" y="5822950"/>
            <a:ext cx="481013" cy="2127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t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E4A30F44-2325-4C3A-9054-324170CF85D8}" type="datetime'2''0''''''''''''4''''''''''''''0''''''''''''''''''''''F'''">
              <a:rPr kumimoji="0" lang="en-US" altLang="en-US" sz="1400" smtClean="0">
                <a:solidFill>
                  <a:schemeClr val="tx1"/>
                </a:solidFill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tx1"/>
              </a:solidFill>
            </a:endParaRPr>
          </a:p>
        </p:txBody>
      </p:sp>
      <p:sp>
        <p:nvSpPr>
          <p:cNvPr id="933" name="Rectangle 932">
            <a:extLst>
              <a:ext uri="{FF2B5EF4-FFF2-40B4-BE49-F238E27FC236}">
                <a16:creationId xmlns:a16="http://schemas.microsoft.com/office/drawing/2014/main" id="{55957845-4ED9-0181-810E-4BC8CA9146BA}"/>
              </a:ext>
            </a:extLst>
          </p:cNvPr>
          <p:cNvSpPr/>
          <p:nvPr>
            <p:custDataLst>
              <p:tags r:id="rId52"/>
            </p:custDataLst>
          </p:nvPr>
        </p:nvSpPr>
        <p:spPr bwMode="gray">
          <a:xfrm>
            <a:off x="5360988" y="2663825"/>
            <a:ext cx="387350" cy="192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rtlCol="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D930E926-B2F1-4E7F-8872-0BE032F308E9}" type="datetime'''''''''''''''''''''''''''''''''''1''0''%'''''''''''''''''''''">
              <a:rPr kumimoji="0" lang="en-US" altLang="en-US" sz="1400" smtClean="0">
                <a:solidFill>
                  <a:schemeClr val="tx1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tx1"/>
              </a:solidFill>
            </a:endParaRPr>
          </a:p>
        </p:txBody>
      </p:sp>
      <p:sp>
        <p:nvSpPr>
          <p:cNvPr id="934" name="Rectangle 933">
            <a:extLst>
              <a:ext uri="{FF2B5EF4-FFF2-40B4-BE49-F238E27FC236}">
                <a16:creationId xmlns:a16="http://schemas.microsoft.com/office/drawing/2014/main" id="{BA8A5552-C711-A58E-9CAD-502D07B6156F}"/>
              </a:ext>
            </a:extLst>
          </p:cNvPr>
          <p:cNvSpPr/>
          <p:nvPr>
            <p:custDataLst>
              <p:tags r:id="rId53"/>
            </p:custDataLst>
          </p:nvPr>
        </p:nvSpPr>
        <p:spPr bwMode="gray">
          <a:xfrm>
            <a:off x="5360988" y="3995738"/>
            <a:ext cx="387350" cy="192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rtlCol="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CB98DDD4-7B17-427B-99E6-216F415B4925}" type="datetime'8''''''''''''''1%'''''''''''''''''''''''''''">
              <a:rPr kumimoji="0" lang="en-US" altLang="en-US" sz="1400" smtClean="0">
                <a:solidFill>
                  <a:srgbClr val="000000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rgbClr val="00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9D5D777-D7EF-8290-3307-C981353DBB5A}"/>
              </a:ext>
            </a:extLst>
          </p:cNvPr>
          <p:cNvSpPr/>
          <p:nvPr>
            <p:custDataLst>
              <p:tags r:id="rId54"/>
            </p:custDataLst>
          </p:nvPr>
        </p:nvSpPr>
        <p:spPr bwMode="gray">
          <a:xfrm>
            <a:off x="5408613" y="5314950"/>
            <a:ext cx="292100" cy="192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rtlCol="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7CB7692A-1BEA-4F3D-9F90-C053FF2ABE60}" type="datetime'''''''''''''''''''''''9''''''''''''''''''''''%'''">
              <a:rPr kumimoji="0" lang="en-US" altLang="en-US" sz="1400" smtClean="0">
                <a:solidFill>
                  <a:schemeClr val="bg1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BC1269F-7B1F-84C7-1DB0-760FA9DC85C4}"/>
              </a:ext>
            </a:extLst>
          </p:cNvPr>
          <p:cNvSpPr/>
          <p:nvPr>
            <p:custDataLst>
              <p:tags r:id="rId55"/>
            </p:custDataLst>
          </p:nvPr>
        </p:nvSpPr>
        <p:spPr bwMode="auto">
          <a:xfrm>
            <a:off x="5314950" y="5822950"/>
            <a:ext cx="481013" cy="2127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t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F3809E81-031A-402D-B7BE-CF090D3933A4}" type="datetime'''2''''0''''5''''''''''0''''''''''''''''''''F'''''''''''''''''">
              <a:rPr kumimoji="0" lang="en-US" altLang="en-US" sz="1400" smtClean="0">
                <a:solidFill>
                  <a:schemeClr val="tx1"/>
                </a:solidFill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tx1"/>
              </a:solidFill>
            </a:endParaRPr>
          </a:p>
        </p:txBody>
      </p:sp>
      <p:sp>
        <p:nvSpPr>
          <p:cNvPr id="914" name="Rectangle 913">
            <a:extLst>
              <a:ext uri="{FF2B5EF4-FFF2-40B4-BE49-F238E27FC236}">
                <a16:creationId xmlns:a16="http://schemas.microsoft.com/office/drawing/2014/main" id="{2EC41A20-EE4B-A742-6CAB-F173A7042B57}"/>
              </a:ext>
            </a:extLst>
          </p:cNvPr>
          <p:cNvSpPr/>
          <p:nvPr>
            <p:custDataLst>
              <p:tags r:id="rId56"/>
            </p:custDataLst>
          </p:nvPr>
        </p:nvSpPr>
        <p:spPr bwMode="gray">
          <a:xfrm>
            <a:off x="1057275" y="4884738"/>
            <a:ext cx="279400" cy="192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rtlCol="0" anchor="b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65F354E5-0BA9-425A-8099-FA1292117C50}" type="datetime'''''1''''.2'''''''''''''">
              <a:rPr kumimoji="0" lang="en-US" altLang="en-US" sz="1400" smtClean="0">
                <a:solidFill>
                  <a:schemeClr val="tx1"/>
                </a:solidFill>
                <a:effectLst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tx1"/>
              </a:solidFill>
            </a:endParaRPr>
          </a:p>
        </p:txBody>
      </p:sp>
      <p:sp>
        <p:nvSpPr>
          <p:cNvPr id="917" name="Rectangle 916">
            <a:extLst>
              <a:ext uri="{FF2B5EF4-FFF2-40B4-BE49-F238E27FC236}">
                <a16:creationId xmlns:a16="http://schemas.microsoft.com/office/drawing/2014/main" id="{547513EA-A058-4C6F-4083-E5151345DB0D}"/>
              </a:ext>
            </a:extLst>
          </p:cNvPr>
          <p:cNvSpPr/>
          <p:nvPr>
            <p:custDataLst>
              <p:tags r:id="rId57"/>
            </p:custDataLst>
          </p:nvPr>
        </p:nvSpPr>
        <p:spPr bwMode="gray">
          <a:xfrm>
            <a:off x="1782763" y="4818063"/>
            <a:ext cx="279400" cy="192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rtlCol="0" anchor="b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D9F0D8FE-71E0-4A01-88A4-45263A563CAD}" type="datetime'''''''''''''''''''2''.''''4'''''''''''''''''''''''''''">
              <a:rPr kumimoji="0" lang="en-US" altLang="en-US" sz="1400" smtClean="0">
                <a:solidFill>
                  <a:schemeClr val="tx1"/>
                </a:solidFill>
                <a:effectLst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650281-6BF1-3EB2-5A21-4C19B17A6ACC}"/>
              </a:ext>
            </a:extLst>
          </p:cNvPr>
          <p:cNvSpPr/>
          <p:nvPr>
            <p:custDataLst>
              <p:tags r:id="rId58"/>
            </p:custDataLst>
          </p:nvPr>
        </p:nvSpPr>
        <p:spPr bwMode="gray">
          <a:xfrm>
            <a:off x="4633913" y="5275263"/>
            <a:ext cx="387350" cy="192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rtlCol="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EFCBC755-0312-4B20-A0E6-26F658B07BB0}" type="datetime'''''''''18''''''''''''''''''''''%'''''">
              <a:rPr kumimoji="0" lang="en-US" altLang="en-US" sz="1400" smtClean="0">
                <a:solidFill>
                  <a:schemeClr val="bg1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bg1"/>
              </a:solidFill>
            </a:endParaRPr>
          </a:p>
        </p:txBody>
      </p:sp>
      <p:sp>
        <p:nvSpPr>
          <p:cNvPr id="924" name="Rectangle 923">
            <a:extLst>
              <a:ext uri="{FF2B5EF4-FFF2-40B4-BE49-F238E27FC236}">
                <a16:creationId xmlns:a16="http://schemas.microsoft.com/office/drawing/2014/main" id="{0AC750CE-7505-8265-9D32-6A71A04AE7A9}"/>
              </a:ext>
            </a:extLst>
          </p:cNvPr>
          <p:cNvSpPr/>
          <p:nvPr>
            <p:custDataLst>
              <p:tags r:id="rId59"/>
            </p:custDataLst>
          </p:nvPr>
        </p:nvSpPr>
        <p:spPr bwMode="gray">
          <a:xfrm>
            <a:off x="3235325" y="4435475"/>
            <a:ext cx="279400" cy="192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rtlCol="0" anchor="b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250B59AD-A05A-4AE5-AD69-3E2BDD8EC10F}" type="datetime'''''''4''''''''''''''''''''''''''''''''''''''''.''''3'">
              <a:rPr kumimoji="0" lang="en-US" altLang="en-US" sz="1400" smtClean="0">
                <a:solidFill>
                  <a:schemeClr val="tx1"/>
                </a:solidFill>
                <a:effectLst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tx1"/>
              </a:solidFill>
            </a:endParaRPr>
          </a:p>
        </p:txBody>
      </p:sp>
      <p:sp>
        <p:nvSpPr>
          <p:cNvPr id="929" name="Rectangle 928">
            <a:extLst>
              <a:ext uri="{FF2B5EF4-FFF2-40B4-BE49-F238E27FC236}">
                <a16:creationId xmlns:a16="http://schemas.microsoft.com/office/drawing/2014/main" id="{35C35A5A-0859-652E-0538-CEB03810358E}"/>
              </a:ext>
            </a:extLst>
          </p:cNvPr>
          <p:cNvSpPr/>
          <p:nvPr>
            <p:custDataLst>
              <p:tags r:id="rId60"/>
            </p:custDataLst>
          </p:nvPr>
        </p:nvSpPr>
        <p:spPr bwMode="gray">
          <a:xfrm>
            <a:off x="3962400" y="3970338"/>
            <a:ext cx="279400" cy="192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rtlCol="0" anchor="b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A84D1980-08C1-4ECB-BE1D-45BEBA722A1A}" type="datetime'''6''''''''''''''.''''''5'''''''''''''''''''''''''''''">
              <a:rPr kumimoji="0" lang="en-US" altLang="en-US" sz="1400" smtClean="0">
                <a:solidFill>
                  <a:schemeClr val="tx1"/>
                </a:solidFill>
                <a:effectLst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tx1"/>
              </a:solidFill>
            </a:endParaRPr>
          </a:p>
        </p:txBody>
      </p:sp>
      <p:sp useBgFill="1">
        <p:nvSpPr>
          <p:cNvPr id="932" name="Rectangle 931">
            <a:extLst>
              <a:ext uri="{FF2B5EF4-FFF2-40B4-BE49-F238E27FC236}">
                <a16:creationId xmlns:a16="http://schemas.microsoft.com/office/drawing/2014/main" id="{F4AEE303-8ED3-006A-C16B-AE83E19309B7}"/>
              </a:ext>
            </a:extLst>
          </p:cNvPr>
          <p:cNvSpPr/>
          <p:nvPr>
            <p:custDataLst>
              <p:tags r:id="rId61"/>
            </p:custDataLst>
          </p:nvPr>
        </p:nvSpPr>
        <p:spPr bwMode="gray">
          <a:xfrm>
            <a:off x="4687888" y="3359150"/>
            <a:ext cx="279400" cy="192088"/>
          </a:xfrm>
          <a:prstGeom prst="rect">
            <a:avLst/>
          </a:prstGeom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rtlCol="0" anchor="b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EB6B98BE-3A15-4FA3-A12F-8464EB2683AC}" type="datetime'''''9''''''''''''''''''''''''''''''.''''''''''''''''''''''4'''">
              <a:rPr kumimoji="0" lang="en-US" altLang="en-US" sz="1400" smtClean="0">
                <a:solidFill>
                  <a:schemeClr val="tx1"/>
                </a:solidFill>
                <a:effectLst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tx1"/>
              </a:solidFill>
            </a:endParaRPr>
          </a:p>
        </p:txBody>
      </p:sp>
      <p:sp>
        <p:nvSpPr>
          <p:cNvPr id="935" name="Rectangle 934">
            <a:extLst>
              <a:ext uri="{FF2B5EF4-FFF2-40B4-BE49-F238E27FC236}">
                <a16:creationId xmlns:a16="http://schemas.microsoft.com/office/drawing/2014/main" id="{4DDA8F22-9C8C-0CBC-53E0-87575E1D0310}"/>
              </a:ext>
            </a:extLst>
          </p:cNvPr>
          <p:cNvSpPr/>
          <p:nvPr>
            <p:custDataLst>
              <p:tags r:id="rId62"/>
            </p:custDataLst>
          </p:nvPr>
        </p:nvSpPr>
        <p:spPr bwMode="gray">
          <a:xfrm>
            <a:off x="5367338" y="2392363"/>
            <a:ext cx="374650" cy="192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rtlCol="0" anchor="b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D97EF548-313A-4284-8D65-4C31DFDB39B5}" type="datetime'''''1''''4''''.''''''''''''0'''''''">
              <a:rPr kumimoji="0" lang="en-US" altLang="en-US" sz="1400" smtClean="0">
                <a:solidFill>
                  <a:schemeClr val="tx1"/>
                </a:solidFill>
                <a:effectLst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tx1"/>
              </a:solidFill>
            </a:endParaRPr>
          </a:p>
        </p:txBody>
      </p:sp>
      <p:sp>
        <p:nvSpPr>
          <p:cNvPr id="915" name="Rectangle 914">
            <a:extLst>
              <a:ext uri="{FF2B5EF4-FFF2-40B4-BE49-F238E27FC236}">
                <a16:creationId xmlns:a16="http://schemas.microsoft.com/office/drawing/2014/main" id="{2A952F1F-1978-08BC-6FFD-7E18AEDF68C5}"/>
              </a:ext>
            </a:extLst>
          </p:cNvPr>
          <p:cNvSpPr/>
          <p:nvPr>
            <p:custDataLst>
              <p:tags r:id="rId63"/>
            </p:custDataLst>
          </p:nvPr>
        </p:nvSpPr>
        <p:spPr bwMode="gray">
          <a:xfrm>
            <a:off x="1728788" y="5084763"/>
            <a:ext cx="387350" cy="192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rtlCol="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741569AF-26C8-411B-BB27-8F6500D4496A}" type="datetime'''5''7''''''''%'''''''''''''''''''''''''''''''''">
              <a:rPr kumimoji="0" lang="en-US" altLang="en-US" sz="1400" smtClean="0">
                <a:solidFill>
                  <a:schemeClr val="tx1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tx1"/>
              </a:solidFill>
            </a:endParaRPr>
          </a:p>
        </p:txBody>
      </p:sp>
      <p:sp>
        <p:nvSpPr>
          <p:cNvPr id="916" name="Rectangle 915">
            <a:extLst>
              <a:ext uri="{FF2B5EF4-FFF2-40B4-BE49-F238E27FC236}">
                <a16:creationId xmlns:a16="http://schemas.microsoft.com/office/drawing/2014/main" id="{046F8200-3711-2C95-2790-323992920513}"/>
              </a:ext>
            </a:extLst>
          </p:cNvPr>
          <p:cNvSpPr/>
          <p:nvPr>
            <p:custDataLst>
              <p:tags r:id="rId64"/>
            </p:custDataLst>
          </p:nvPr>
        </p:nvSpPr>
        <p:spPr bwMode="gray">
          <a:xfrm>
            <a:off x="1728788" y="5305425"/>
            <a:ext cx="387350" cy="192088"/>
          </a:xfrm>
          <a:prstGeom prst="rect">
            <a:avLst/>
          </a:prstGeom>
          <a:solidFill>
            <a:srgbClr val="9BC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rtlCol="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E3A88733-EC0D-4100-879C-59D7562C4E64}" type="datetime'''''''''''''''''''2''9''''''%'''''''''''''''''''''''">
              <a:rPr kumimoji="0" lang="en-US" altLang="en-US" sz="1400" smtClean="0">
                <a:solidFill>
                  <a:srgbClr val="000000"/>
                </a:solidFill>
                <a:effectLst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rgbClr val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079852-B26B-EA09-1056-610F854B1D8F}"/>
              </a:ext>
            </a:extLst>
          </p:cNvPr>
          <p:cNvSpPr/>
          <p:nvPr>
            <p:custDataLst>
              <p:tags r:id="rId65"/>
            </p:custDataLst>
          </p:nvPr>
        </p:nvSpPr>
        <p:spPr bwMode="gray">
          <a:xfrm>
            <a:off x="1728788" y="5572125"/>
            <a:ext cx="387350" cy="192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rtlCol="0" anchor="t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7F114286-7697-43D1-8BE3-F48EFE1339D9}" type="datetime'''''''''''''''''''''1''''''''''''''''4''''''''''''''''''''%'''">
              <a:rPr kumimoji="0" lang="en-US" altLang="en-US" sz="1400" smtClean="0">
                <a:solidFill>
                  <a:schemeClr val="tx1"/>
                </a:solidFill>
                <a:effectLst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tx1"/>
              </a:solidFill>
            </a:endParaRPr>
          </a:p>
        </p:txBody>
      </p:sp>
      <p:sp>
        <p:nvSpPr>
          <p:cNvPr id="920" name="Rectangle 919">
            <a:extLst>
              <a:ext uri="{FF2B5EF4-FFF2-40B4-BE49-F238E27FC236}">
                <a16:creationId xmlns:a16="http://schemas.microsoft.com/office/drawing/2014/main" id="{D22926F2-A05F-9DC7-8D20-F1799C9863F6}"/>
              </a:ext>
            </a:extLst>
          </p:cNvPr>
          <p:cNvSpPr/>
          <p:nvPr>
            <p:custDataLst>
              <p:tags r:id="rId66"/>
            </p:custDataLst>
          </p:nvPr>
        </p:nvSpPr>
        <p:spPr bwMode="gray">
          <a:xfrm>
            <a:off x="2509838" y="4478338"/>
            <a:ext cx="279400" cy="192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rtlCol="0" anchor="b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2104B241-4375-42C7-9356-07E3BA0A68D7}" type="datetime'''''''4''''''''''''.''''''''''''''''''''''''''''''''1'''''''''">
              <a:rPr kumimoji="0" lang="en-US" altLang="en-US" sz="1400" smtClean="0">
                <a:solidFill>
                  <a:schemeClr val="tx1"/>
                </a:solidFill>
                <a:effectLst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tx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0BDB6DB-16DF-CC0F-AB30-2DF51A395167}"/>
              </a:ext>
            </a:extLst>
          </p:cNvPr>
          <p:cNvCxnSpPr/>
          <p:nvPr>
            <p:custDataLst>
              <p:tags r:id="rId67"/>
            </p:custDataLst>
          </p:nvPr>
        </p:nvCxnSpPr>
        <p:spPr bwMode="auto">
          <a:xfrm flipV="1">
            <a:off x="3578225" y="5275263"/>
            <a:ext cx="322263" cy="271462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65098D1-1C24-448C-7191-1CB2C09CE153}"/>
              </a:ext>
            </a:extLst>
          </p:cNvPr>
          <p:cNvCxnSpPr/>
          <p:nvPr>
            <p:custDataLst>
              <p:tags r:id="rId68"/>
            </p:custDataLst>
          </p:nvPr>
        </p:nvCxnSpPr>
        <p:spPr bwMode="auto">
          <a:xfrm flipV="1">
            <a:off x="3578225" y="5489575"/>
            <a:ext cx="0" cy="5715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C167913-4C41-B5EF-9C56-57C280433565}"/>
              </a:ext>
            </a:extLst>
          </p:cNvPr>
          <p:cNvCxnSpPr/>
          <p:nvPr>
            <p:custDataLst>
              <p:tags r:id="rId69"/>
            </p:custDataLst>
          </p:nvPr>
        </p:nvCxnSpPr>
        <p:spPr bwMode="auto">
          <a:xfrm flipV="1">
            <a:off x="4303713" y="5195888"/>
            <a:ext cx="322262" cy="7937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0D1FBBB-A3D0-BF91-AC51-31B7DF06E7DE}"/>
              </a:ext>
            </a:extLst>
          </p:cNvPr>
          <p:cNvCxnSpPr/>
          <p:nvPr>
            <p:custDataLst>
              <p:tags r:id="rId70"/>
            </p:custDataLst>
          </p:nvPr>
        </p:nvCxnSpPr>
        <p:spPr bwMode="auto">
          <a:xfrm>
            <a:off x="5030788" y="5195888"/>
            <a:ext cx="322262" cy="77787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E17557E-56EF-6DF4-9F5E-E319A54280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49168"/>
              </p:ext>
            </p:extLst>
          </p:nvPr>
        </p:nvGraphicFramePr>
        <p:xfrm>
          <a:off x="6281737" y="1749903"/>
          <a:ext cx="5570747" cy="42857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5629">
                  <a:extLst>
                    <a:ext uri="{9D8B030D-6E8A-4147-A177-3AD203B41FA5}">
                      <a16:colId xmlns:a16="http://schemas.microsoft.com/office/drawing/2014/main" val="3923531282"/>
                    </a:ext>
                  </a:extLst>
                </a:gridCol>
                <a:gridCol w="4245118">
                  <a:extLst>
                    <a:ext uri="{9D8B030D-6E8A-4147-A177-3AD203B41FA5}">
                      <a16:colId xmlns:a16="http://schemas.microsoft.com/office/drawing/2014/main" val="2676165874"/>
                    </a:ext>
                  </a:extLst>
                </a:gridCol>
              </a:tblGrid>
              <a:tr h="1428591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Segoe UI"/>
                          <a:cs typeface="Segoe UI"/>
                        </a:rPr>
                        <a:t/>
                      </a:r>
                      <a:endParaRPr lang="en-MY" sz="1400" b="0">
                        <a:solidFill>
                          <a:schemeClr val="tx1"/>
                        </a:solidFill>
                        <a:latin typeface="Segoe UI"/>
                        <a:cs typeface="Segoe UI"/>
                      </a:endParaRPr>
                    </a:p>
                  </a:txBody>
                  <a:tcPr marL="36576" marR="36576" marT="0" marB="0" anchor="ctr">
                    <a:lnL w="38099">
                      <a:solidFill>
                        <a:schemeClr val="bg1"/>
                      </a:solidFill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+mn-lt"/>
                          <a:cs typeface="Segoe UI"/>
                        </a:rPr>
                        <a:t/>
                      </a:r>
                    </a:p>
                    <a:p>
                      <a:pPr marL="0" lvl="0" indent="0" algn="l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+mn-lt"/>
                          <a:cs typeface="Segoe UI"/>
                        </a:rPr>
                        <a:t/>
                      </a:r>
                    </a:p>
                  </a:txBody>
                  <a:tcPr marL="36576" marR="36576" marT="0" marB="0" anchor="ctr">
                    <a:lnL w="38099">
                      <a:solidFill>
                        <a:schemeClr val="bg1"/>
                      </a:solidFill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6200889"/>
                  </a:ext>
                </a:extLst>
              </a:tr>
              <a:tr h="1428591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Segoe UI"/>
                          <a:cs typeface="Segoe UI"/>
                        </a:rPr>
                        <a:t/>
                      </a:r>
                      <a:endParaRPr lang="en-MY" sz="1400">
                        <a:solidFill>
                          <a:schemeClr val="tx1"/>
                        </a:solidFill>
                        <a:latin typeface="Segoe UI"/>
                        <a:cs typeface="Segoe UI"/>
                      </a:endParaRP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+mn-lt"/>
                          <a:cs typeface="Segoe UI"/>
                        </a:rPr>
                        <a:t/>
                      </a:r>
                      <a:endParaRPr lang="en-MY" sz="1400">
                        <a:solidFill>
                          <a:schemeClr val="tx1"/>
                        </a:solidFill>
                        <a:latin typeface="Segoe UI"/>
                        <a:cs typeface="Segoe UI"/>
                      </a:endParaRP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003236"/>
                  </a:ext>
                </a:extLst>
              </a:tr>
              <a:tr h="1428591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en-US" sz="1400">
                          <a:solidFill>
                            <a:schemeClr val="bg1"/>
                          </a:solidFill>
                          <a:latin typeface="Segoe UI"/>
                          <a:cs typeface="Segoe UI"/>
                        </a:rPr>
                        <a:t/>
                      </a:r>
                      <a:endParaRPr lang="en-MY" sz="1400">
                        <a:solidFill>
                          <a:schemeClr val="bg1"/>
                        </a:solidFill>
                        <a:latin typeface="Segoe UI"/>
                        <a:cs typeface="Segoe UI"/>
                      </a:endParaRP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9521823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A9B7AAA-211D-E372-B27D-10014B44FF84}"/>
              </a:ext>
            </a:extLst>
          </p:cNvPr>
          <p:cNvSpPr txBox="1"/>
          <p:nvPr/>
        </p:nvSpPr>
        <p:spPr>
          <a:xfrm>
            <a:off x="1005888" y="2034289"/>
            <a:ext cx="4125911" cy="9541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lvl="0">
              <a:buSzPct val="100000"/>
            </a:pPr>
            <a:r>
              <a:rPr lang="en-US" sz="1400"/>
              <a:t/>
            </a:r>
          </a:p>
        </p:txBody>
      </p:sp>
    </p:spTree>
    <p:extLst>
      <p:ext uri="{BB962C8B-B14F-4D97-AF65-F5344CB8AC3E}">
        <p14:creationId xmlns:p14="http://schemas.microsoft.com/office/powerpoint/2010/main" val="1278743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7F404-E82A-177A-287B-063023B9C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Rectangle 961">
            <a:extLst>
              <a:ext uri="{FF2B5EF4-FFF2-40B4-BE49-F238E27FC236}">
                <a16:creationId xmlns:a16="http://schemas.microsoft.com/office/drawing/2014/main" id="{6EC1E5B1-DF4F-4557-01D7-C17E3CAFEA88}"/>
              </a:ext>
            </a:extLst>
          </p:cNvPr>
          <p:cNvSpPr/>
          <p:nvPr/>
        </p:nvSpPr>
        <p:spPr>
          <a:xfrm>
            <a:off x="1062038" y="5189013"/>
            <a:ext cx="10795000" cy="88043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>
                <a:solidFill>
                  <a:schemeClr val="tx1"/>
                </a:solidFill>
              </a:rPr>
              <a:t>Vietnam - Supply &amp; Demand Dynamics</a:t>
            </a:r>
            <a:r>
              <a:rPr lang="en-US" sz="1400" err="1">
                <a:solidFill>
                  <a:schemeClr val="tx1"/>
                </a:solidFill>
              </a:rPr>
              <a:t>System transition is underway: coal share remains large while gas and renewables accelerate.</a:t>
            </a:r>
            <a:r>
              <a:rPr lang="en-US" sz="1400">
                <a:solidFill>
                  <a:schemeClr val="tx1"/>
                </a:solidFill>
              </a:rPr>
              <a:t>Source: YCP Analysis</a:t>
            </a:r>
          </a:p>
          <a:p>
            <a:r>
              <a:rPr lang="en-US" sz="1400" i="1">
                <a:solidFill>
                  <a:schemeClr val="tx1"/>
                </a:solidFill>
              </a:rPr>
              <a:t>Key Insight</a:t>
            </a:r>
          </a:p>
          <a:p>
            <a:endParaRPr lang="en-US" sz="1400">
              <a:solidFill>
                <a:schemeClr val="tx1"/>
              </a:solidFill>
            </a:endParaRPr>
          </a:p>
          <a:p>
            <a:endParaRPr kumimoji="1" lang="en-MY" sz="1050">
              <a:solidFill>
                <a:schemeClr val="tx1"/>
              </a:solidFill>
            </a:endParaRPr>
          </a:p>
        </p:txBody>
      </p:sp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A7462D2-7EBB-DAFD-D403-34960203634E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005566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8" imgW="425" imgH="424" progId="TCLayout.ActiveDocument.1">
                  <p:embed/>
                </p:oleObj>
              </mc:Choice>
              <mc:Fallback>
                <p:oleObj name="think-cell Slide" r:id="rId68" imgW="425" imgH="424" progId="TCLayout.ActiveDocument.1">
                  <p:embed/>
                  <p:pic>
                    <p:nvPicPr>
                      <p:cNvPr id="101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7462D2-7EBB-DAFD-D403-3496020363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DF514742-1EEE-D1D7-C1E0-897959640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rIns="0"/>
          <a:lstStyle/>
          <a:p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Energy mix transition creates both transition risk and differentiated service opportunities.</a:t>
            </a:r>
            <a:b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Market Data</a:t>
            </a:r>
            <a:r>
              <a:rPr lang="en-MY" sz="1600"/>
              <a:t>Coal still anchors the base, but policy pushes cleaner additions.</a:t>
            </a:r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145777-A11E-5F8B-EFB4-67DA637B0808}"/>
              </a:ext>
            </a:extLst>
          </p:cNvPr>
          <p:cNvSpPr txBox="1"/>
          <p:nvPr/>
        </p:nvSpPr>
        <p:spPr>
          <a:xfrm>
            <a:off x="340272" y="6057376"/>
            <a:ext cx="11516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>
                <a:ea typeface="Meiryo UI"/>
                <a:cs typeface="Times New Roman" panose="02020603050405020304" pitchFamily="18" charset="0"/>
              </a:rPr>
              <a:t>Opportunity</a:t>
            </a:r>
            <a:r>
              <a:rPr lang="en-US" sz="1000">
                <a:ea typeface="Meiryo UI"/>
                <a:cs typeface="Times New Roman" panose="02020603050405020304" pitchFamily="18" charset="0"/>
              </a:rPr>
              <a:t>Gas and LNG rise as domestic production declines.</a:t>
            </a:r>
            <a:r>
              <a:rPr lang="en-US" sz="1000" err="1">
                <a:ea typeface="Meiryo UI"/>
                <a:cs typeface="Times New Roman" panose="02020603050405020304" pitchFamily="18" charset="0"/>
              </a:rPr>
              <a:t/>
            </a:r>
            <a:r>
              <a:rPr lang="en-US" sz="1000">
                <a:ea typeface="Meiryo UI"/>
                <a:cs typeface="Times New Roman" panose="02020603050405020304" pitchFamily="18" charset="0"/>
              </a:rPr>
              <a:t/>
            </a:r>
            <a:r>
              <a:rPr lang="en-US" sz="1000" err="1">
                <a:ea typeface="Meiryo UI"/>
                <a:cs typeface="Times New Roman" panose="02020603050405020304" pitchFamily="18" charset="0"/>
              </a:rPr>
              <a:t/>
            </a:r>
            <a:r>
              <a:rPr lang="en-US" sz="1000">
                <a:ea typeface="Meiryo UI"/>
                <a:cs typeface="Times New Roman" panose="02020603050405020304" pitchFamily="18" charset="0"/>
              </a:rPr>
              <a:t/>
            </a:r>
            <a:r>
              <a:rPr lang="en-GB" sz="1000">
                <a:ea typeface="Meiryo UI"/>
                <a:cs typeface="Times New Roman" panose="02020603050405020304" pitchFamily="18" charset="0"/>
              </a:rPr>
              <a:t/>
            </a:r>
          </a:p>
          <a:p>
            <a:r>
              <a:rPr lang="en-GB" sz="1000">
                <a:ea typeface="Meiryo UI"/>
                <a:cs typeface="Times New Roman" panose="02020603050405020304" pitchFamily="18" charset="0"/>
              </a:rPr>
              <a:t/>
            </a:r>
            <a:r>
              <a:rPr lang="en-US" sz="1000">
                <a:ea typeface="Meiryo UI"/>
                <a:cs typeface="Times New Roman" panose="02020603050405020304" pitchFamily="18" charset="0"/>
              </a:rPr>
              <a:t/>
            </a:r>
            <a:endParaRPr lang="en-GB" sz="1000">
              <a:ea typeface="Meiryo UI"/>
              <a:cs typeface="Times New Roman" panose="02020603050405020304" pitchFamily="18" charset="0"/>
            </a:endParaRPr>
          </a:p>
        </p:txBody>
      </p:sp>
      <p:grpSp>
        <p:nvGrpSpPr>
          <p:cNvPr id="63" name="グループ化 64">
            <a:extLst>
              <a:ext uri="{FF2B5EF4-FFF2-40B4-BE49-F238E27FC236}">
                <a16:creationId xmlns:a16="http://schemas.microsoft.com/office/drawing/2014/main" id="{CDCF93CC-522E-BD80-8697-D694997C2F00}"/>
              </a:ext>
            </a:extLst>
          </p:cNvPr>
          <p:cNvGrpSpPr/>
          <p:nvPr/>
        </p:nvGrpSpPr>
        <p:grpSpPr>
          <a:xfrm>
            <a:off x="370205" y="1253287"/>
            <a:ext cx="5547995" cy="407556"/>
            <a:chOff x="455612" y="1382529"/>
            <a:chExt cx="4113213" cy="655821"/>
          </a:xfrm>
          <a:noFill/>
        </p:grpSpPr>
        <p:sp>
          <p:nvSpPr>
            <p:cNvPr id="960" name="ColumnHeader">
              <a:extLst>
                <a:ext uri="{FF2B5EF4-FFF2-40B4-BE49-F238E27FC236}">
                  <a16:creationId xmlns:a16="http://schemas.microsoft.com/office/drawing/2014/main" id="{EE2AECF0-6FE4-3A16-11BE-79FC7351758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55613" y="1382529"/>
              <a:ext cx="4113212" cy="643839"/>
            </a:xfrm>
            <a:prstGeom prst="rect">
              <a:avLst/>
            </a:prstGeom>
            <a:grpFill/>
            <a:ln w="9525" algn="ctr">
              <a:noFill/>
              <a:miter lim="800000"/>
              <a:headEnd type="none" w="lg" len="lg"/>
              <a:tailEnd type="none" w="lg" len="lg"/>
            </a:ln>
            <a:effectLst/>
          </p:spPr>
          <p:txBody>
            <a:bodyPr lIns="0" tIns="91440" rIns="0" bIns="91440" anchor="b">
              <a:spAutoFit/>
            </a:bodyPr>
            <a:lstStyle/>
            <a:p>
              <a:pPr algn="ctr"/>
              <a:r>
                <a:rPr lang="en-US" sz="1400">
                  <a:latin typeface="Segoe UI" panose="020B0502040204020203" pitchFamily="34" charset="0"/>
                  <a:cs typeface="Segoe UI" panose="020B0502040204020203" pitchFamily="34" charset="0"/>
                </a:rPr>
                <a:t/>
              </a:r>
            </a:p>
          </p:txBody>
        </p:sp>
        <p:cxnSp>
          <p:nvCxnSpPr>
            <p:cNvPr id="961" name="直線コネクタ 66">
              <a:extLst>
                <a:ext uri="{FF2B5EF4-FFF2-40B4-BE49-F238E27FC236}">
                  <a16:creationId xmlns:a16="http://schemas.microsoft.com/office/drawing/2014/main" id="{874A51B1-1CD7-D4D7-40B8-300F9C175EE4}"/>
                </a:ext>
              </a:extLst>
            </p:cNvPr>
            <p:cNvCxnSpPr/>
            <p:nvPr/>
          </p:nvCxnSpPr>
          <p:spPr>
            <a:xfrm>
              <a:off x="455612" y="2038350"/>
              <a:ext cx="4113212" cy="0"/>
            </a:xfrm>
            <a:prstGeom prst="line">
              <a:avLst/>
            </a:prstGeom>
            <a:grp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5" name="グループ化 64">
            <a:extLst>
              <a:ext uri="{FF2B5EF4-FFF2-40B4-BE49-F238E27FC236}">
                <a16:creationId xmlns:a16="http://schemas.microsoft.com/office/drawing/2014/main" id="{82BD7B61-606D-48E0-E759-5EECD76ED875}"/>
              </a:ext>
            </a:extLst>
          </p:cNvPr>
          <p:cNvGrpSpPr/>
          <p:nvPr/>
        </p:nvGrpSpPr>
        <p:grpSpPr>
          <a:xfrm>
            <a:off x="6273800" y="1257615"/>
            <a:ext cx="5547994" cy="407556"/>
            <a:chOff x="455612" y="1382529"/>
            <a:chExt cx="4113213" cy="655821"/>
          </a:xfrm>
          <a:noFill/>
        </p:grpSpPr>
        <p:sp>
          <p:nvSpPr>
            <p:cNvPr id="966" name="ColumnHeader">
              <a:extLst>
                <a:ext uri="{FF2B5EF4-FFF2-40B4-BE49-F238E27FC236}">
                  <a16:creationId xmlns:a16="http://schemas.microsoft.com/office/drawing/2014/main" id="{AC0F0E1A-4DAB-0C27-D2F1-083F6778EDD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55613" y="1382529"/>
              <a:ext cx="4113212" cy="643839"/>
            </a:xfrm>
            <a:prstGeom prst="rect">
              <a:avLst/>
            </a:prstGeom>
            <a:grpFill/>
            <a:ln w="9525" algn="ctr">
              <a:noFill/>
              <a:miter lim="800000"/>
              <a:headEnd type="none" w="lg" len="lg"/>
              <a:tailEnd type="none" w="lg" len="lg"/>
            </a:ln>
            <a:effectLst/>
          </p:spPr>
          <p:txBody>
            <a:bodyPr lIns="0" tIns="91440" rIns="0" bIns="91440" anchor="b">
              <a:spAutoFit/>
            </a:bodyPr>
            <a:lstStyle/>
            <a:p>
              <a:pPr algn="ctr"/>
              <a:r>
                <a:rPr lang="en-US" sz="1400">
                  <a:latin typeface="Segoe UI" panose="020B0502040204020203" pitchFamily="34" charset="0"/>
                  <a:cs typeface="Segoe UI" panose="020B0502040204020203" pitchFamily="34" charset="0"/>
                </a:rPr>
                <a:t/>
              </a:r>
            </a:p>
          </p:txBody>
        </p:sp>
        <p:cxnSp>
          <p:nvCxnSpPr>
            <p:cNvPr id="967" name="直線コネクタ 66">
              <a:extLst>
                <a:ext uri="{FF2B5EF4-FFF2-40B4-BE49-F238E27FC236}">
                  <a16:creationId xmlns:a16="http://schemas.microsoft.com/office/drawing/2014/main" id="{759EBF06-FF21-E4B1-CB37-5A2A25837584}"/>
                </a:ext>
              </a:extLst>
            </p:cNvPr>
            <p:cNvCxnSpPr/>
            <p:nvPr/>
          </p:nvCxnSpPr>
          <p:spPr>
            <a:xfrm>
              <a:off x="455612" y="2038350"/>
              <a:ext cx="4113212" cy="0"/>
            </a:xfrm>
            <a:prstGeom prst="line">
              <a:avLst/>
            </a:prstGeom>
            <a:grp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8" name="TextBox 967">
            <a:extLst>
              <a:ext uri="{FF2B5EF4-FFF2-40B4-BE49-F238E27FC236}">
                <a16:creationId xmlns:a16="http://schemas.microsoft.com/office/drawing/2014/main" id="{C1432E74-75F9-3AB3-B6EA-15DDDCC06AD0}"/>
              </a:ext>
            </a:extLst>
          </p:cNvPr>
          <p:cNvSpPr txBox="1"/>
          <p:nvPr/>
        </p:nvSpPr>
        <p:spPr>
          <a:xfrm>
            <a:off x="370205" y="1739410"/>
            <a:ext cx="1409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8E72284-0051-B569-8A66-D46B98D0CC42}"/>
              </a:ext>
            </a:extLst>
          </p:cNvPr>
          <p:cNvCxnSpPr/>
          <p:nvPr>
            <p:custDataLst>
              <p:tags r:id="rId2"/>
            </p:custDataLst>
          </p:nvPr>
        </p:nvCxnSpPr>
        <p:spPr bwMode="gray">
          <a:xfrm>
            <a:off x="839788" y="4132263"/>
            <a:ext cx="5078413" cy="0"/>
          </a:xfrm>
          <a:prstGeom prst="line">
            <a:avLst/>
          </a:prstGeom>
          <a:ln w="3175" cap="flat" cmpd="sng" algn="ctr">
            <a:solidFill>
              <a:srgbClr val="D6D7D9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F7B7892-3AEB-3B79-9CD3-A5086D8AB3E5}"/>
              </a:ext>
            </a:extLst>
          </p:cNvPr>
          <p:cNvCxnSpPr/>
          <p:nvPr>
            <p:custDataLst>
              <p:tags r:id="rId3"/>
            </p:custDataLst>
          </p:nvPr>
        </p:nvCxnSpPr>
        <p:spPr bwMode="gray">
          <a:xfrm>
            <a:off x="839788" y="3670300"/>
            <a:ext cx="5078413" cy="0"/>
          </a:xfrm>
          <a:prstGeom prst="line">
            <a:avLst/>
          </a:prstGeom>
          <a:ln w="3175" cap="flat" cmpd="sng" algn="ctr">
            <a:solidFill>
              <a:srgbClr val="D6D7D9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F3FD371-B479-C6D0-E215-0C3E9BE183D3}"/>
              </a:ext>
            </a:extLst>
          </p:cNvPr>
          <p:cNvCxnSpPr/>
          <p:nvPr>
            <p:custDataLst>
              <p:tags r:id="rId4"/>
            </p:custDataLst>
          </p:nvPr>
        </p:nvCxnSpPr>
        <p:spPr bwMode="gray">
          <a:xfrm>
            <a:off x="839788" y="3206750"/>
            <a:ext cx="5078413" cy="0"/>
          </a:xfrm>
          <a:prstGeom prst="line">
            <a:avLst/>
          </a:prstGeom>
          <a:ln w="3175" cap="flat" cmpd="sng" algn="ctr">
            <a:solidFill>
              <a:srgbClr val="D6D7D9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454A587-D1BF-7609-70A7-4D589E2829C8}"/>
              </a:ext>
            </a:extLst>
          </p:cNvPr>
          <p:cNvCxnSpPr/>
          <p:nvPr>
            <p:custDataLst>
              <p:tags r:id="rId5"/>
            </p:custDataLst>
          </p:nvPr>
        </p:nvCxnSpPr>
        <p:spPr bwMode="gray">
          <a:xfrm>
            <a:off x="839788" y="2744788"/>
            <a:ext cx="5078413" cy="0"/>
          </a:xfrm>
          <a:prstGeom prst="line">
            <a:avLst/>
          </a:prstGeom>
          <a:ln w="3175" cap="flat" cmpd="sng" algn="ctr">
            <a:solidFill>
              <a:srgbClr val="D6D7D9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D7C6CCD-C550-82BC-C096-A3A35F769511}"/>
              </a:ext>
            </a:extLst>
          </p:cNvPr>
          <p:cNvCxnSpPr/>
          <p:nvPr>
            <p:custDataLst>
              <p:tags r:id="rId6"/>
            </p:custDataLst>
          </p:nvPr>
        </p:nvCxnSpPr>
        <p:spPr bwMode="gray">
          <a:xfrm>
            <a:off x="839788" y="2281238"/>
            <a:ext cx="5078413" cy="0"/>
          </a:xfrm>
          <a:prstGeom prst="line">
            <a:avLst/>
          </a:prstGeom>
          <a:ln w="3175" cap="flat" cmpd="sng" algn="ctr">
            <a:solidFill>
              <a:srgbClr val="D6D7D9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2" name="Chart 61">
            <a:extLst>
              <a:ext uri="{FF2B5EF4-FFF2-40B4-BE49-F238E27FC236}">
                <a16:creationId xmlns:a16="http://schemas.microsoft.com/office/drawing/2014/main" id="{EEE7591B-7843-8FB5-5F17-B90D914D49D4}"/>
              </a:ext>
            </a:extLst>
          </p:cNvPr>
          <p:cNvGraphicFramePr/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2984442711"/>
              </p:ext>
            </p:extLst>
          </p:nvPr>
        </p:nvGraphicFramePr>
        <p:xfrm>
          <a:off x="757238" y="2198688"/>
          <a:ext cx="5243512" cy="2479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0"/>
          </a:graphicData>
        </a:graphic>
      </p:graphicFrame>
      <p:sp>
        <p:nvSpPr>
          <p:cNvPr id="995" name="Rectangle 994">
            <a:extLst>
              <a:ext uri="{FF2B5EF4-FFF2-40B4-BE49-F238E27FC236}">
                <a16:creationId xmlns:a16="http://schemas.microsoft.com/office/drawing/2014/main" id="{B0D28A47-863C-2A33-1408-691F3765F4F8}"/>
              </a:ext>
            </a:extLst>
          </p:cNvPr>
          <p:cNvSpPr/>
          <p:nvPr>
            <p:custDataLst>
              <p:tags r:id="rId8"/>
            </p:custDataLst>
          </p:nvPr>
        </p:nvSpPr>
        <p:spPr bwMode="gray">
          <a:xfrm>
            <a:off x="434975" y="4505325"/>
            <a:ext cx="228600" cy="192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CE6EDCBD-C640-4140-BE78-65651E31212A}" type="datetime'''0''''''''''.''''''0'''''''''''''''''''''''''''''''''''''">
              <a:rPr kumimoji="0" lang="en-US" altLang="en-US" sz="1400" smtClean="0">
                <a:solidFill>
                  <a:schemeClr val="tx1"/>
                </a:solidFill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tx1"/>
              </a:solidFill>
              <a:sym typeface="Segoe UI" panose="020B0502040204020203" pitchFamily="34" charset="0"/>
            </a:endParaRPr>
          </a:p>
        </p:txBody>
      </p:sp>
      <p:sp>
        <p:nvSpPr>
          <p:cNvPr id="997" name="Rectangle 996">
            <a:extLst>
              <a:ext uri="{FF2B5EF4-FFF2-40B4-BE49-F238E27FC236}">
                <a16:creationId xmlns:a16="http://schemas.microsoft.com/office/drawing/2014/main" id="{62A70D91-0981-F3F7-C8DF-2BACEAACF3C5}"/>
              </a:ext>
            </a:extLst>
          </p:cNvPr>
          <p:cNvSpPr/>
          <p:nvPr>
            <p:custDataLst>
              <p:tags r:id="rId9"/>
            </p:custDataLst>
          </p:nvPr>
        </p:nvSpPr>
        <p:spPr bwMode="gray">
          <a:xfrm>
            <a:off x="434975" y="4041775"/>
            <a:ext cx="228600" cy="192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88CB094E-8DFF-4A8B-BD53-47BCAA569B51}" type="datetime'2''''''''''''''''''''''''''''''''''''.''''''''''''''''''''0'''">
              <a:rPr kumimoji="0" lang="en-US" altLang="en-US" sz="1400" smtClean="0">
                <a:solidFill>
                  <a:schemeClr val="tx1"/>
                </a:solidFill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tx1"/>
              </a:solidFill>
              <a:sym typeface="Segoe UI" panose="020B0502040204020203" pitchFamily="34" charset="0"/>
            </a:endParaRPr>
          </a:p>
        </p:txBody>
      </p:sp>
      <p:sp>
        <p:nvSpPr>
          <p:cNvPr id="999" name="Rectangle 998">
            <a:extLst>
              <a:ext uri="{FF2B5EF4-FFF2-40B4-BE49-F238E27FC236}">
                <a16:creationId xmlns:a16="http://schemas.microsoft.com/office/drawing/2014/main" id="{96A57AC9-258A-08FC-1320-46E8348AC920}"/>
              </a:ext>
            </a:extLst>
          </p:cNvPr>
          <p:cNvSpPr/>
          <p:nvPr>
            <p:custDataLst>
              <p:tags r:id="rId10"/>
            </p:custDataLst>
          </p:nvPr>
        </p:nvSpPr>
        <p:spPr bwMode="gray">
          <a:xfrm>
            <a:off x="434975" y="3579813"/>
            <a:ext cx="228600" cy="192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4262E3F3-6B71-4CD4-BCE0-972C3DE997AF}" type="datetime'''''''''4''.''''''''''''''''0'''''''''">
              <a:rPr kumimoji="0" lang="en-US" altLang="en-US" sz="1400" smtClean="0">
                <a:solidFill>
                  <a:schemeClr val="tx1"/>
                </a:solidFill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tx1"/>
              </a:solidFill>
              <a:sym typeface="Segoe UI" panose="020B0502040204020203" pitchFamily="34" charset="0"/>
            </a:endParaRPr>
          </a:p>
        </p:txBody>
      </p:sp>
      <p:sp>
        <p:nvSpPr>
          <p:cNvPr id="1001" name="Rectangle 1000">
            <a:extLst>
              <a:ext uri="{FF2B5EF4-FFF2-40B4-BE49-F238E27FC236}">
                <a16:creationId xmlns:a16="http://schemas.microsoft.com/office/drawing/2014/main" id="{D0E8E896-41B7-9CD2-F20B-65087E27FA40}"/>
              </a:ext>
            </a:extLst>
          </p:cNvPr>
          <p:cNvSpPr/>
          <p:nvPr>
            <p:custDataLst>
              <p:tags r:id="rId11"/>
            </p:custDataLst>
          </p:nvPr>
        </p:nvSpPr>
        <p:spPr bwMode="gray">
          <a:xfrm>
            <a:off x="434975" y="3116263"/>
            <a:ext cx="228600" cy="192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56F047AA-538C-41EF-8C5A-25765F16379E}" type="datetime'''6''''''''''''''''''''''''''''.''''''''''''''0'''''''''''''">
              <a:rPr kumimoji="0" lang="en-US" altLang="en-US" sz="1400" smtClean="0">
                <a:solidFill>
                  <a:schemeClr val="tx1"/>
                </a:solidFill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tx1"/>
              </a:solidFill>
              <a:sym typeface="Segoe UI" panose="020B0502040204020203" pitchFamily="34" charset="0"/>
            </a:endParaRPr>
          </a:p>
        </p:txBody>
      </p:sp>
      <p:sp>
        <p:nvSpPr>
          <p:cNvPr id="1003" name="Rectangle 1002">
            <a:extLst>
              <a:ext uri="{FF2B5EF4-FFF2-40B4-BE49-F238E27FC236}">
                <a16:creationId xmlns:a16="http://schemas.microsoft.com/office/drawing/2014/main" id="{CB22B319-3013-E1D3-3E72-A4D7A2AB8224}"/>
              </a:ext>
            </a:extLst>
          </p:cNvPr>
          <p:cNvSpPr/>
          <p:nvPr>
            <p:custDataLst>
              <p:tags r:id="rId12"/>
            </p:custDataLst>
          </p:nvPr>
        </p:nvSpPr>
        <p:spPr bwMode="gray">
          <a:xfrm>
            <a:off x="434975" y="2654300"/>
            <a:ext cx="228600" cy="192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B2F52BD3-5B41-40E2-9EDB-8D7F254B3788}" type="datetime'''''''''''8''''''''''''.0'''''''''''">
              <a:rPr kumimoji="0" lang="en-US" altLang="en-US" sz="1400" smtClean="0">
                <a:solidFill>
                  <a:schemeClr val="tx1"/>
                </a:solidFill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tx1"/>
              </a:solidFill>
              <a:sym typeface="Segoe UI" panose="020B0502040204020203" pitchFamily="34" charset="0"/>
            </a:endParaRPr>
          </a:p>
        </p:txBody>
      </p:sp>
      <p:sp>
        <p:nvSpPr>
          <p:cNvPr id="1009" name="Rectangle 1008">
            <a:extLst>
              <a:ext uri="{FF2B5EF4-FFF2-40B4-BE49-F238E27FC236}">
                <a16:creationId xmlns:a16="http://schemas.microsoft.com/office/drawing/2014/main" id="{CB51E0FE-CF70-805E-5E80-1807D8C97FC7}"/>
              </a:ext>
            </a:extLst>
          </p:cNvPr>
          <p:cNvSpPr/>
          <p:nvPr>
            <p:custDataLst>
              <p:tags r:id="rId13"/>
            </p:custDataLst>
          </p:nvPr>
        </p:nvSpPr>
        <p:spPr bwMode="gray">
          <a:xfrm>
            <a:off x="339725" y="2190750"/>
            <a:ext cx="323850" cy="192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B23715E4-7E4E-42D7-AAE2-DB18DF617A3C}" type="datetime'''1''''''''0''''''''''''''''''''''''''.''0'''''''''">
              <a:rPr kumimoji="0" lang="en-US" altLang="en-US" sz="1400" smtClean="0">
                <a:solidFill>
                  <a:schemeClr val="tx1"/>
                </a:solidFill>
                <a:effectLst/>
                <a:sym typeface="Segoe UI" panose="020B0502040204020203" pitchFamily="34" charset="0"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tx1"/>
              </a:solidFill>
              <a:sym typeface="Segoe UI" panose="020B0502040204020203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730C76-4158-3559-74D5-C03817B40404}"/>
              </a:ext>
            </a:extLst>
          </p:cNvPr>
          <p:cNvCxnSpPr/>
          <p:nvPr>
            <p:custDataLst>
              <p:tags r:id="rId14"/>
            </p:custDataLst>
          </p:nvPr>
        </p:nvCxnSpPr>
        <p:spPr bwMode="white">
          <a:xfrm>
            <a:off x="5353050" y="3119438"/>
            <a:ext cx="403225" cy="0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D4A630-C1B8-65D1-52E0-531345791B06}"/>
              </a:ext>
            </a:extLst>
          </p:cNvPr>
          <p:cNvCxnSpPr/>
          <p:nvPr>
            <p:custDataLst>
              <p:tags r:id="rId15"/>
            </p:custDataLst>
          </p:nvPr>
        </p:nvCxnSpPr>
        <p:spPr bwMode="white">
          <a:xfrm>
            <a:off x="4627563" y="3590925"/>
            <a:ext cx="403225" cy="0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02FD86-8BE0-88D9-263E-E8821406BBCC}"/>
              </a:ext>
            </a:extLst>
          </p:cNvPr>
          <p:cNvCxnSpPr/>
          <p:nvPr>
            <p:custDataLst>
              <p:tags r:id="rId16"/>
            </p:custDataLst>
          </p:nvPr>
        </p:nvCxnSpPr>
        <p:spPr bwMode="white">
          <a:xfrm>
            <a:off x="3902075" y="3906838"/>
            <a:ext cx="403225" cy="0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259D44-5710-9A25-1718-373C6CD9ABDE}"/>
              </a:ext>
            </a:extLst>
          </p:cNvPr>
          <p:cNvCxnSpPr/>
          <p:nvPr>
            <p:custDataLst>
              <p:tags r:id="rId17"/>
            </p:custDataLst>
          </p:nvPr>
        </p:nvCxnSpPr>
        <p:spPr bwMode="white">
          <a:xfrm>
            <a:off x="3176588" y="4116388"/>
            <a:ext cx="403225" cy="0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E92741D-7B53-2461-CAA0-CFA90960AF1C}"/>
              </a:ext>
            </a:extLst>
          </p:cNvPr>
          <p:cNvCxnSpPr/>
          <p:nvPr>
            <p:custDataLst>
              <p:tags r:id="rId18"/>
            </p:custDataLst>
          </p:nvPr>
        </p:nvCxnSpPr>
        <p:spPr bwMode="white">
          <a:xfrm>
            <a:off x="2451100" y="4148138"/>
            <a:ext cx="403225" cy="0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C9B167-23D3-F245-F903-F69D74A784F7}"/>
              </a:ext>
            </a:extLst>
          </p:cNvPr>
          <p:cNvCxnSpPr/>
          <p:nvPr>
            <p:custDataLst>
              <p:tags r:id="rId19"/>
            </p:custDataLst>
          </p:nvPr>
        </p:nvCxnSpPr>
        <p:spPr bwMode="white">
          <a:xfrm>
            <a:off x="1725613" y="4327525"/>
            <a:ext cx="403225" cy="0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BB57C9-F4C9-3270-1F62-24492091F42B}"/>
              </a:ext>
            </a:extLst>
          </p:cNvPr>
          <p:cNvCxnSpPr/>
          <p:nvPr>
            <p:custDataLst>
              <p:tags r:id="rId20"/>
            </p:custDataLst>
          </p:nvPr>
        </p:nvCxnSpPr>
        <p:spPr bwMode="white">
          <a:xfrm>
            <a:off x="1000125" y="4486275"/>
            <a:ext cx="403225" cy="0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6733518-9C3C-D498-FD3E-58D194C33B20}"/>
              </a:ext>
            </a:extLst>
          </p:cNvPr>
          <p:cNvCxnSpPr/>
          <p:nvPr>
            <p:custDataLst>
              <p:tags r:id="rId21"/>
            </p:custDataLst>
          </p:nvPr>
        </p:nvCxnSpPr>
        <p:spPr bwMode="auto">
          <a:xfrm>
            <a:off x="1201738" y="4329113"/>
            <a:ext cx="0" cy="9048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F0F99165-1549-A710-DE34-0FD828D90268}"/>
              </a:ext>
            </a:extLst>
          </p:cNvPr>
          <p:cNvCxnSpPr/>
          <p:nvPr>
            <p:custDataLst>
              <p:tags r:id="rId22"/>
            </p:custDataLst>
          </p:nvPr>
        </p:nvCxnSpPr>
        <p:spPr bwMode="auto">
          <a:xfrm>
            <a:off x="2847975" y="3944938"/>
            <a:ext cx="0" cy="26193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0EA7B4F-06C0-BBD9-9087-A55F841CDBE0}"/>
              </a:ext>
            </a:extLst>
          </p:cNvPr>
          <p:cNvCxnSpPr>
            <a:cxnSpLocks/>
          </p:cNvCxnSpPr>
          <p:nvPr>
            <p:custDataLst>
              <p:tags r:id="rId23"/>
            </p:custDataLst>
          </p:nvPr>
        </p:nvCxnSpPr>
        <p:spPr bwMode="auto">
          <a:xfrm flipV="1">
            <a:off x="1201738" y="4557713"/>
            <a:ext cx="0" cy="6350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3869F8-CE6F-E83B-225C-9AE1AFE2558A}"/>
              </a:ext>
            </a:extLst>
          </p:cNvPr>
          <p:cNvCxnSpPr/>
          <p:nvPr>
            <p:custDataLst>
              <p:tags r:id="rId24"/>
            </p:custDataLst>
          </p:nvPr>
        </p:nvCxnSpPr>
        <p:spPr bwMode="auto">
          <a:xfrm>
            <a:off x="1927225" y="4102100"/>
            <a:ext cx="0" cy="10160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6655225-FB06-D6C9-2F90-662C4ACFAD0C}"/>
              </a:ext>
            </a:extLst>
          </p:cNvPr>
          <p:cNvSpPr/>
          <p:nvPr>
            <p:custDataLst>
              <p:tags r:id="rId25"/>
            </p:custDataLst>
          </p:nvPr>
        </p:nvSpPr>
        <p:spPr bwMode="gray">
          <a:xfrm>
            <a:off x="1633538" y="4416425"/>
            <a:ext cx="387350" cy="192088"/>
          </a:xfrm>
          <a:prstGeom prst="rect">
            <a:avLst/>
          </a:prstGeom>
          <a:solidFill>
            <a:srgbClr val="3C57F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rtlCol="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B24A4FED-74C5-4D10-9AC2-27C6C46FD32B}" type="datetime'''''''''''''''''''''''''''3''''''''6%'''''''''">
              <a:rPr kumimoji="0" lang="en-US" altLang="en-US" sz="1400" smtClean="0">
                <a:solidFill>
                  <a:schemeClr val="bg1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bg1"/>
              </a:solidFill>
              <a:sym typeface="Segoe UI" panose="020B05020402040202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CAF7D0-B3AB-DD2D-3589-73A21EDAEE60}"/>
              </a:ext>
            </a:extLst>
          </p:cNvPr>
          <p:cNvSpPr/>
          <p:nvPr>
            <p:custDataLst>
              <p:tags r:id="rId26"/>
            </p:custDataLst>
          </p:nvPr>
        </p:nvSpPr>
        <p:spPr bwMode="auto">
          <a:xfrm>
            <a:off x="1730375" y="4785976"/>
            <a:ext cx="393700" cy="2127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t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2E3FCDF6-661B-476B-B0C0-78802F25D024}" type="datetime'''''''''''''2''''''''0''''''''''''''''10'''''''">
              <a:rPr kumimoji="0" lang="en-US" altLang="en-US" sz="1400" smtClean="0">
                <a:solidFill>
                  <a:schemeClr val="tx1"/>
                </a:solidFill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2010</a:t>
            </a:fld>
            <a:endParaRPr kumimoji="0" lang="en-US" sz="1400">
              <a:solidFill>
                <a:schemeClr val="tx1"/>
              </a:solidFill>
              <a:sym typeface="Segoe UI" panose="020B0502040204020203" pitchFamily="34" charset="0"/>
            </a:endParaRPr>
          </a:p>
        </p:txBody>
      </p:sp>
      <p:sp>
        <p:nvSpPr>
          <p:cNvPr id="975" name="Rectangle 974">
            <a:extLst>
              <a:ext uri="{FF2B5EF4-FFF2-40B4-BE49-F238E27FC236}">
                <a16:creationId xmlns:a16="http://schemas.microsoft.com/office/drawing/2014/main" id="{FE108FD7-042D-489F-C973-B5CF1CEA4A26}"/>
              </a:ext>
            </a:extLst>
          </p:cNvPr>
          <p:cNvSpPr/>
          <p:nvPr>
            <p:custDataLst>
              <p:tags r:id="rId27"/>
            </p:custDataLst>
          </p:nvPr>
        </p:nvSpPr>
        <p:spPr bwMode="gray">
          <a:xfrm>
            <a:off x="2459038" y="3963988"/>
            <a:ext cx="387350" cy="192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rtlCol="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DF9CD445-F253-4A35-ADE0-9FE28FF410E2}" type="datetime'''''''2''''''''''''''''''''''''''9''''''''''''''%'''''">
              <a:rPr kumimoji="0" lang="en-US" altLang="en-US" sz="1400" smtClean="0">
                <a:solidFill>
                  <a:schemeClr val="tx1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tx1"/>
              </a:solidFill>
              <a:sym typeface="Segoe UI" panose="020B05020402040202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D67FFD-753D-C058-128E-43D94724B98A}"/>
              </a:ext>
            </a:extLst>
          </p:cNvPr>
          <p:cNvSpPr/>
          <p:nvPr>
            <p:custDataLst>
              <p:tags r:id="rId28"/>
            </p:custDataLst>
          </p:nvPr>
        </p:nvSpPr>
        <p:spPr bwMode="gray">
          <a:xfrm>
            <a:off x="2654300" y="3752850"/>
            <a:ext cx="387350" cy="192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rtlCol="0" anchor="b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C4BA6DEB-12F0-412E-87FC-474580E4EE6C}" type="datetime'''''''''''''1''''''''9''''''''%'''''''''">
              <a:rPr kumimoji="0" lang="en-US" altLang="en-US" sz="1400" smtClean="0">
                <a:solidFill>
                  <a:schemeClr val="tx1"/>
                </a:solidFill>
                <a:effectLst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tx1"/>
              </a:solidFill>
              <a:sym typeface="Segoe UI" panose="020B05020402040202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FA84145-982B-AD2C-A1AC-DC53766A97B6}"/>
              </a:ext>
            </a:extLst>
          </p:cNvPr>
          <p:cNvSpPr/>
          <p:nvPr>
            <p:custDataLst>
              <p:tags r:id="rId29"/>
            </p:custDataLst>
          </p:nvPr>
        </p:nvSpPr>
        <p:spPr bwMode="gray">
          <a:xfrm>
            <a:off x="2459038" y="4335463"/>
            <a:ext cx="387350" cy="192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rtlCol="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0B7F42F5-5F3B-470D-841C-87C85214DA5E}" type="datetime'''''''''''5''''''''''''2''''%'''''''''''''''''">
              <a:rPr kumimoji="0" lang="en-US" altLang="en-US" sz="1400" smtClean="0">
                <a:solidFill>
                  <a:schemeClr val="bg1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bg1"/>
              </a:solidFill>
              <a:sym typeface="Segoe UI" panose="020B0502040204020203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EC83BA-1ECA-C9C1-3431-F0C616DB1D12}"/>
              </a:ext>
            </a:extLst>
          </p:cNvPr>
          <p:cNvSpPr/>
          <p:nvPr>
            <p:custDataLst>
              <p:tags r:id="rId30"/>
            </p:custDataLst>
          </p:nvPr>
        </p:nvSpPr>
        <p:spPr bwMode="auto">
          <a:xfrm>
            <a:off x="2455863" y="4785976"/>
            <a:ext cx="393700" cy="2127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t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C1B9BCDE-455F-4645-9FA2-53499A67F434}" type="datetime'''2''''''''''''''''0''''''''''''''''''''2''''0'''''">
              <a:rPr kumimoji="0" lang="en-US" altLang="en-US" sz="1400" smtClean="0">
                <a:solidFill>
                  <a:schemeClr val="tx1"/>
                </a:solidFill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2020</a:t>
            </a:fld>
            <a:endParaRPr kumimoji="0" lang="en-US" sz="1400">
              <a:solidFill>
                <a:schemeClr val="tx1"/>
              </a:solidFill>
              <a:sym typeface="Segoe UI" panose="020B0502040204020203" pitchFamily="34" charset="0"/>
            </a:endParaRPr>
          </a:p>
        </p:txBody>
      </p:sp>
      <p:sp>
        <p:nvSpPr>
          <p:cNvPr id="976" name="Rectangle 975">
            <a:extLst>
              <a:ext uri="{FF2B5EF4-FFF2-40B4-BE49-F238E27FC236}">
                <a16:creationId xmlns:a16="http://schemas.microsoft.com/office/drawing/2014/main" id="{13522BED-FBF5-C819-C0CE-834DB0E3D575}"/>
              </a:ext>
            </a:extLst>
          </p:cNvPr>
          <p:cNvSpPr/>
          <p:nvPr>
            <p:custDataLst>
              <p:tags r:id="rId31"/>
            </p:custDataLst>
          </p:nvPr>
        </p:nvSpPr>
        <p:spPr bwMode="gray">
          <a:xfrm>
            <a:off x="3184525" y="3925888"/>
            <a:ext cx="387350" cy="192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rtlCol="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99DFC0CF-C8CC-4ACC-B45D-D555E9D3672E}" type="datetime'''''''''''''''''''28%'''''''''''''">
              <a:rPr kumimoji="0" lang="en-US" altLang="en-US" sz="1400" smtClean="0">
                <a:solidFill>
                  <a:schemeClr val="tx1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tx1"/>
              </a:solidFill>
              <a:sym typeface="Segoe UI" panose="020B0502040204020203" pitchFamily="34" charset="0"/>
            </a:endParaRPr>
          </a:p>
        </p:txBody>
      </p:sp>
      <p:sp>
        <p:nvSpPr>
          <p:cNvPr id="971" name="Rectangle 970">
            <a:extLst>
              <a:ext uri="{FF2B5EF4-FFF2-40B4-BE49-F238E27FC236}">
                <a16:creationId xmlns:a16="http://schemas.microsoft.com/office/drawing/2014/main" id="{44AEAAF8-9622-4E2E-C174-B015422EE62C}"/>
              </a:ext>
            </a:extLst>
          </p:cNvPr>
          <p:cNvSpPr/>
          <p:nvPr>
            <p:custDataLst>
              <p:tags r:id="rId32"/>
            </p:custDataLst>
          </p:nvPr>
        </p:nvSpPr>
        <p:spPr bwMode="gray">
          <a:xfrm>
            <a:off x="1008063" y="4137025"/>
            <a:ext cx="387350" cy="192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rtlCol="0" anchor="b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2D0ED553-510E-41B3-8697-803B0AD413E0}" type="datetime'''''''''''''5''''''''''''''''''''4''''''''%'''''''''">
              <a:rPr kumimoji="0" lang="en-US" altLang="en-US" sz="1400" smtClean="0">
                <a:solidFill>
                  <a:schemeClr val="tx1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tx1"/>
              </a:solidFill>
              <a:sym typeface="Segoe UI" panose="020B05020402040202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386C88-1DF1-BD6A-6D21-D9981392D218}"/>
              </a:ext>
            </a:extLst>
          </p:cNvPr>
          <p:cNvSpPr/>
          <p:nvPr>
            <p:custDataLst>
              <p:tags r:id="rId33"/>
            </p:custDataLst>
          </p:nvPr>
        </p:nvSpPr>
        <p:spPr bwMode="gray">
          <a:xfrm>
            <a:off x="3184525" y="4094163"/>
            <a:ext cx="387350" cy="192088"/>
          </a:xfrm>
          <a:prstGeom prst="rect">
            <a:avLst/>
          </a:prstGeom>
          <a:solidFill>
            <a:srgbClr val="9BC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rtlCol="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945E3175-0299-434A-9BF5-8F587C9675E2}" type="datetime'2''''''''''''''''''''2''''%'''''''''''''''">
              <a:rPr kumimoji="0" lang="en-US" altLang="en-US" sz="1400" smtClean="0">
                <a:solidFill>
                  <a:schemeClr val="tx1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tx1"/>
              </a:solidFill>
              <a:sym typeface="Segoe UI" panose="020B050204020402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9E3B9C7-3963-F880-D362-A34EE217F5E4}"/>
              </a:ext>
            </a:extLst>
          </p:cNvPr>
          <p:cNvSpPr/>
          <p:nvPr>
            <p:custDataLst>
              <p:tags r:id="rId34"/>
            </p:custDataLst>
          </p:nvPr>
        </p:nvSpPr>
        <p:spPr bwMode="gray">
          <a:xfrm>
            <a:off x="3184525" y="4333875"/>
            <a:ext cx="387350" cy="192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rtlCol="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87763838-9A3A-4B31-AF11-683D69ED0CDE}" type="datetime'''''''''''''5''''''''0''''''''''''''%'''''''''''''''''''">
              <a:rPr kumimoji="0" lang="en-US" altLang="en-US" sz="1400" smtClean="0">
                <a:solidFill>
                  <a:schemeClr val="bg1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bg1"/>
              </a:solidFill>
              <a:sym typeface="Segoe UI" panose="020B0502040204020203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5352FF0-2AA2-558F-4459-72C9F59EDF98}"/>
              </a:ext>
            </a:extLst>
          </p:cNvPr>
          <p:cNvSpPr/>
          <p:nvPr>
            <p:custDataLst>
              <p:tags r:id="rId35"/>
            </p:custDataLst>
          </p:nvPr>
        </p:nvSpPr>
        <p:spPr bwMode="auto">
          <a:xfrm>
            <a:off x="3181350" y="4785976"/>
            <a:ext cx="393700" cy="2127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t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149A8111-BBF9-47FC-8445-F46842431D12}" type="datetime'''''''''''''''''''''''''2''''0''''''''2''''''''''3'''''''''''">
              <a:rPr kumimoji="0" lang="en-US" altLang="en-US" sz="1400" smtClean="0">
                <a:solidFill>
                  <a:schemeClr val="tx1"/>
                </a:solidFill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2023</a:t>
            </a:fld>
            <a:endParaRPr kumimoji="0" lang="en-US" sz="1400">
              <a:solidFill>
                <a:schemeClr val="tx1"/>
              </a:solidFill>
              <a:sym typeface="Segoe UI" panose="020B0502040204020203" pitchFamily="34" charset="0"/>
            </a:endParaRPr>
          </a:p>
        </p:txBody>
      </p:sp>
      <p:sp>
        <p:nvSpPr>
          <p:cNvPr id="977" name="Rectangle 976">
            <a:extLst>
              <a:ext uri="{FF2B5EF4-FFF2-40B4-BE49-F238E27FC236}">
                <a16:creationId xmlns:a16="http://schemas.microsoft.com/office/drawing/2014/main" id="{99EBA3C3-0D44-142D-9D46-0D9497054C24}"/>
              </a:ext>
            </a:extLst>
          </p:cNvPr>
          <p:cNvSpPr/>
          <p:nvPr>
            <p:custDataLst>
              <p:tags r:id="rId36"/>
            </p:custDataLst>
          </p:nvPr>
        </p:nvSpPr>
        <p:spPr bwMode="gray">
          <a:xfrm>
            <a:off x="3910013" y="3702050"/>
            <a:ext cx="387350" cy="192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rtlCol="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9B6196D1-188C-49A9-9078-F48EFA1795D1}" type="datetime'''''''''''''''''''''''''''''''''''''''''''2''''4''''''%'''''''">
              <a:rPr kumimoji="0" lang="en-US" altLang="en-US" sz="1400" smtClean="0">
                <a:solidFill>
                  <a:schemeClr val="tx1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tx1"/>
              </a:solidFill>
              <a:sym typeface="Segoe UI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058CCC-F10F-83BC-E74D-13ECCA059287}"/>
              </a:ext>
            </a:extLst>
          </p:cNvPr>
          <p:cNvSpPr/>
          <p:nvPr>
            <p:custDataLst>
              <p:tags r:id="rId37"/>
            </p:custDataLst>
          </p:nvPr>
        </p:nvSpPr>
        <p:spPr bwMode="gray">
          <a:xfrm>
            <a:off x="1008063" y="4406900"/>
            <a:ext cx="387350" cy="192088"/>
          </a:xfrm>
          <a:prstGeom prst="rect">
            <a:avLst/>
          </a:prstGeom>
          <a:solidFill>
            <a:srgbClr val="9BC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rtlCol="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B35420A2-A096-4B21-91AE-4E0B4FCA902C}" type="datetime'''''''''''''''''''''''''14''''''''''''''''''''''''''''''%'''''">
              <a:rPr kumimoji="0" lang="en-US" altLang="en-US" sz="1400" smtClean="0">
                <a:solidFill>
                  <a:schemeClr val="tx1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tx1"/>
              </a:solidFill>
              <a:sym typeface="Segoe UI" panose="020B05020402040202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C709DCB-6C43-2D38-2377-C84EB44A45EE}"/>
              </a:ext>
            </a:extLst>
          </p:cNvPr>
          <p:cNvSpPr/>
          <p:nvPr>
            <p:custDataLst>
              <p:tags r:id="rId38"/>
            </p:custDataLst>
          </p:nvPr>
        </p:nvSpPr>
        <p:spPr bwMode="gray">
          <a:xfrm>
            <a:off x="3910013" y="3925888"/>
            <a:ext cx="387350" cy="192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rtlCol="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43741E79-420F-4E65-A086-89639CBC0A7A}" type="datetime'''''''''''''''''''''2''''''''5''%'''''''''''''''">
              <a:rPr kumimoji="0" lang="en-US" altLang="en-US" sz="1400" smtClean="0">
                <a:solidFill>
                  <a:schemeClr val="tx1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tx1"/>
              </a:solidFill>
              <a:sym typeface="Segoe UI" panose="020B0502040204020203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4CA198B-1A39-3103-24B9-153D328C84A9}"/>
              </a:ext>
            </a:extLst>
          </p:cNvPr>
          <p:cNvSpPr/>
          <p:nvPr>
            <p:custDataLst>
              <p:tags r:id="rId39"/>
            </p:custDataLst>
          </p:nvPr>
        </p:nvSpPr>
        <p:spPr bwMode="gray">
          <a:xfrm>
            <a:off x="3910013" y="4270375"/>
            <a:ext cx="387350" cy="192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rtlCol="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C0D2F1B0-6601-4699-B953-ADD5ABA80707}" type="datetime'''''''''''''''''''''''''5''''''''''''0''''''''''''''%'''">
              <a:rPr kumimoji="0" lang="en-US" altLang="en-US" sz="1400" smtClean="0">
                <a:solidFill>
                  <a:schemeClr val="bg1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bg1"/>
              </a:solidFill>
              <a:sym typeface="Segoe UI" panose="020B0502040204020203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7514304-C20E-3106-5E4F-8F2D571A58D7}"/>
              </a:ext>
            </a:extLst>
          </p:cNvPr>
          <p:cNvSpPr/>
          <p:nvPr>
            <p:custDataLst>
              <p:tags r:id="rId40"/>
            </p:custDataLst>
          </p:nvPr>
        </p:nvSpPr>
        <p:spPr bwMode="auto">
          <a:xfrm>
            <a:off x="3863975" y="4785976"/>
            <a:ext cx="481013" cy="2127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t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B27EE3E2-A200-46F9-B844-4119E90219DC}" type="datetime'''''''20''30''''''''''''''''''''''F'''''''''''''''''''''">
              <a:rPr kumimoji="0" lang="en-US" altLang="en-US" sz="1400" smtClean="0">
                <a:solidFill>
                  <a:schemeClr val="tx1"/>
                </a:solidFill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tx1"/>
              </a:solidFill>
              <a:sym typeface="Segoe UI" panose="020B0502040204020203" pitchFamily="34" charset="0"/>
            </a:endParaRPr>
          </a:p>
        </p:txBody>
      </p:sp>
      <p:sp>
        <p:nvSpPr>
          <p:cNvPr id="978" name="Rectangle 977">
            <a:extLst>
              <a:ext uri="{FF2B5EF4-FFF2-40B4-BE49-F238E27FC236}">
                <a16:creationId xmlns:a16="http://schemas.microsoft.com/office/drawing/2014/main" id="{E778DFBA-301F-5632-FB8B-4E88F8250646}"/>
              </a:ext>
            </a:extLst>
          </p:cNvPr>
          <p:cNvSpPr/>
          <p:nvPr>
            <p:custDataLst>
              <p:tags r:id="rId41"/>
            </p:custDataLst>
          </p:nvPr>
        </p:nvSpPr>
        <p:spPr bwMode="gray">
          <a:xfrm>
            <a:off x="4635500" y="3338513"/>
            <a:ext cx="387350" cy="192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rtlCol="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372E940B-ED7A-44A5-922B-A97E1B1E158A}" type="datetime'''''''''''''2''''''''''''''''''''4%'''''''''''''''''''''''">
              <a:rPr kumimoji="0" lang="en-US" altLang="en-US" sz="1400" smtClean="0">
                <a:solidFill>
                  <a:schemeClr val="tx1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tx1"/>
              </a:solidFill>
              <a:sym typeface="Segoe UI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F724DD-22F0-CDDD-B976-CA7F590DF96B}"/>
              </a:ext>
            </a:extLst>
          </p:cNvPr>
          <p:cNvSpPr/>
          <p:nvPr>
            <p:custDataLst>
              <p:tags r:id="rId42"/>
            </p:custDataLst>
          </p:nvPr>
        </p:nvSpPr>
        <p:spPr bwMode="gray">
          <a:xfrm>
            <a:off x="1008063" y="4621213"/>
            <a:ext cx="387350" cy="192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rtlCol="0" anchor="t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E46706E5-E6D0-4BAF-84F2-6F387F9460B4}" type="datetime'''''''''''''''''''''''''''''''''''''''32''''''''''''''''''''%'">
              <a:rPr kumimoji="0" lang="en-US" altLang="en-US" sz="1400" smtClean="0">
                <a:solidFill>
                  <a:schemeClr val="tx1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tx1"/>
              </a:solidFill>
              <a:sym typeface="Segoe UI" panose="020B0502040204020203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D05849E-A42C-292A-4464-A80B15922D23}"/>
              </a:ext>
            </a:extLst>
          </p:cNvPr>
          <p:cNvSpPr/>
          <p:nvPr>
            <p:custDataLst>
              <p:tags r:id="rId43"/>
            </p:custDataLst>
          </p:nvPr>
        </p:nvSpPr>
        <p:spPr bwMode="gray">
          <a:xfrm>
            <a:off x="4635500" y="3681413"/>
            <a:ext cx="387350" cy="192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rtlCol="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52305C20-826A-45C7-AA8A-C808B69229DC}" type="datetime'''''''''2''''''''8''''''''''''''''''''''''''''''''%'''''''''''">
              <a:rPr kumimoji="0" lang="en-US" altLang="en-US" sz="1400" smtClean="0">
                <a:solidFill>
                  <a:schemeClr val="tx1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tx1"/>
              </a:solidFill>
              <a:sym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08B799F-01C3-22FF-DE0D-A41D3FE13143}"/>
              </a:ext>
            </a:extLst>
          </p:cNvPr>
          <p:cNvSpPr/>
          <p:nvPr>
            <p:custDataLst>
              <p:tags r:id="rId44"/>
            </p:custDataLst>
          </p:nvPr>
        </p:nvSpPr>
        <p:spPr bwMode="gray">
          <a:xfrm>
            <a:off x="4635500" y="4183063"/>
            <a:ext cx="387350" cy="192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rtlCol="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14DFF9F2-96A5-4392-A661-D699CA703802}" type="datetime'''''''''''4''''''''''''''8''''''''''''''''%'''''">
              <a:rPr kumimoji="0" lang="en-US" altLang="en-US" sz="1400" smtClean="0">
                <a:solidFill>
                  <a:schemeClr val="bg1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bg1"/>
              </a:solidFill>
              <a:sym typeface="Segoe UI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99F0E0-6DCC-E30F-002C-5481CFED8D1B}"/>
              </a:ext>
            </a:extLst>
          </p:cNvPr>
          <p:cNvSpPr/>
          <p:nvPr>
            <p:custDataLst>
              <p:tags r:id="rId45"/>
            </p:custDataLst>
          </p:nvPr>
        </p:nvSpPr>
        <p:spPr bwMode="auto">
          <a:xfrm>
            <a:off x="1004888" y="4785976"/>
            <a:ext cx="393700" cy="2127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t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C6B061D8-B5AB-4F09-B734-67A35FC26E42}" type="datetime'''''''''''''''''2''''''''''''''''''''''''0''''''0''0'''''''">
              <a:rPr kumimoji="0" lang="en-US" altLang="en-US" sz="1400" smtClean="0">
                <a:solidFill>
                  <a:schemeClr val="tx1"/>
                </a:solidFill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2000</a:t>
            </a:fld>
            <a:endParaRPr kumimoji="0" lang="en-US" sz="1400">
              <a:solidFill>
                <a:schemeClr val="tx1"/>
              </a:solidFill>
              <a:sym typeface="Segoe UI" panose="020B0502040204020203" pitchFamily="34" charset="0"/>
            </a:endParaRPr>
          </a:p>
        </p:txBody>
      </p:sp>
      <p:sp>
        <p:nvSpPr>
          <p:cNvPr id="979" name="Rectangle 978">
            <a:extLst>
              <a:ext uri="{FF2B5EF4-FFF2-40B4-BE49-F238E27FC236}">
                <a16:creationId xmlns:a16="http://schemas.microsoft.com/office/drawing/2014/main" id="{B0E7147E-F543-4B8D-3A0A-21E9C624A400}"/>
              </a:ext>
            </a:extLst>
          </p:cNvPr>
          <p:cNvSpPr/>
          <p:nvPr>
            <p:custDataLst>
              <p:tags r:id="rId46"/>
            </p:custDataLst>
          </p:nvPr>
        </p:nvSpPr>
        <p:spPr bwMode="gray">
          <a:xfrm>
            <a:off x="5360988" y="2803525"/>
            <a:ext cx="387350" cy="192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rtlCol="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12090E12-1B18-4E07-8D9E-68BF208F3889}" type="datetime'23''''''''''''''''''''''''''''%'''''''''''''">
              <a:rPr kumimoji="0" lang="en-US" altLang="en-US" sz="1400" smtClean="0">
                <a:solidFill>
                  <a:schemeClr val="tx1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tx1"/>
              </a:solidFill>
              <a:sym typeface="Segoe UI" panose="020B0502040204020203" pitchFamily="34" charset="0"/>
            </a:endParaRPr>
          </a:p>
        </p:txBody>
      </p:sp>
      <p:sp>
        <p:nvSpPr>
          <p:cNvPr id="974" name="Rectangle 973">
            <a:extLst>
              <a:ext uri="{FF2B5EF4-FFF2-40B4-BE49-F238E27FC236}">
                <a16:creationId xmlns:a16="http://schemas.microsoft.com/office/drawing/2014/main" id="{E0BDFD62-E45B-EDD0-A1F4-3D66B4CC88C9}"/>
              </a:ext>
            </a:extLst>
          </p:cNvPr>
          <p:cNvSpPr/>
          <p:nvPr>
            <p:custDataLst>
              <p:tags r:id="rId47"/>
            </p:custDataLst>
          </p:nvPr>
        </p:nvSpPr>
        <p:spPr bwMode="gray">
          <a:xfrm>
            <a:off x="1733550" y="3910013"/>
            <a:ext cx="387350" cy="192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rtlCol="0" anchor="b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96C36E64-C59E-4AAE-A455-25716D874486}" type="datetime'''''''''''''''''''4''''''''3''''''''''''''''%'''''''''''''''">
              <a:rPr kumimoji="0" lang="en-US" altLang="en-US" sz="1400" smtClean="0">
                <a:solidFill>
                  <a:schemeClr val="tx1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tx1"/>
              </a:solidFill>
              <a:sym typeface="Segoe UI" panose="020B0502040204020203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09EDEA1-5D4A-2842-3B07-B635FEAB7CC4}"/>
              </a:ext>
            </a:extLst>
          </p:cNvPr>
          <p:cNvSpPr/>
          <p:nvPr>
            <p:custDataLst>
              <p:tags r:id="rId48"/>
            </p:custDataLst>
          </p:nvPr>
        </p:nvSpPr>
        <p:spPr bwMode="gray">
          <a:xfrm>
            <a:off x="5360988" y="3322638"/>
            <a:ext cx="387350" cy="192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rtlCol="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1DE1DBBD-F1A0-4E7D-A40A-4A1433697E9E}" type="datetime'''''''''''31''''''''''%'''''">
              <a:rPr kumimoji="0" lang="en-US" altLang="en-US" sz="1400" smtClean="0">
                <a:solidFill>
                  <a:schemeClr val="tx1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tx1"/>
              </a:solidFill>
              <a:sym typeface="Segoe UI" panose="020B0502040204020203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344B584-1293-E525-894C-431577BD084F}"/>
              </a:ext>
            </a:extLst>
          </p:cNvPr>
          <p:cNvSpPr/>
          <p:nvPr>
            <p:custDataLst>
              <p:tags r:id="rId49"/>
            </p:custDataLst>
          </p:nvPr>
        </p:nvSpPr>
        <p:spPr bwMode="gray">
          <a:xfrm>
            <a:off x="5360988" y="4060825"/>
            <a:ext cx="387350" cy="192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rtlCol="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B5E19584-B85E-4C32-A279-7EF2306B78E0}" type="datetime'''''''''4''''''''''''''6''''''''''''''%'''">
              <a:rPr kumimoji="0" lang="en-US" altLang="en-US" sz="1400" smtClean="0">
                <a:solidFill>
                  <a:schemeClr val="bg1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bg1"/>
              </a:solidFill>
              <a:sym typeface="Segoe UI" panose="020B0502040204020203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24996CF-7F6C-3A7A-A203-B5D0F619C918}"/>
              </a:ext>
            </a:extLst>
          </p:cNvPr>
          <p:cNvSpPr/>
          <p:nvPr>
            <p:custDataLst>
              <p:tags r:id="rId50"/>
            </p:custDataLst>
          </p:nvPr>
        </p:nvSpPr>
        <p:spPr bwMode="auto">
          <a:xfrm>
            <a:off x="5314950" y="4785976"/>
            <a:ext cx="481013" cy="2127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t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39EBF51E-1214-4F67-9A72-F2C2CCDB67E7}" type="datetime'''''''2''''0''''''''5''0''''''''''''''''''''''''''''''F'''">
              <a:rPr kumimoji="0" lang="en-US" altLang="en-US" sz="1400" smtClean="0">
                <a:solidFill>
                  <a:schemeClr val="tx1"/>
                </a:solidFill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tx1"/>
              </a:solidFill>
              <a:sym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3F6DCC-67B6-62EA-9286-87F3E9B70A46}"/>
              </a:ext>
            </a:extLst>
          </p:cNvPr>
          <p:cNvSpPr/>
          <p:nvPr>
            <p:custDataLst>
              <p:tags r:id="rId51"/>
            </p:custDataLst>
          </p:nvPr>
        </p:nvSpPr>
        <p:spPr bwMode="gray">
          <a:xfrm>
            <a:off x="1062038" y="3944938"/>
            <a:ext cx="279400" cy="192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rtlCol="0" anchor="b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7E651502-4E85-4344-A98E-5577BF615DBF}" type="datetime'''''''''''''''''''''''''''''''''''''''1''''''.''''''''''''''0'">
              <a:rPr kumimoji="0" lang="en-US" altLang="en-US" sz="1400" smtClean="0">
                <a:solidFill>
                  <a:schemeClr val="tx1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tx1"/>
              </a:solidFill>
              <a:sym typeface="Segoe UI" panose="020B050204020402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60576FA-4377-6791-E32C-DC6C1EC0B9D2}"/>
              </a:ext>
            </a:extLst>
          </p:cNvPr>
          <p:cNvSpPr/>
          <p:nvPr>
            <p:custDataLst>
              <p:tags r:id="rId52"/>
            </p:custDataLst>
          </p:nvPr>
        </p:nvSpPr>
        <p:spPr bwMode="auto">
          <a:xfrm>
            <a:off x="4589463" y="4785976"/>
            <a:ext cx="481013" cy="2127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t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2C1533EA-9EE6-427D-9718-EF19F5CD2F55}" type="datetime'''''''''''2''''''0''4''''''''''''''''''''''''''''0''''F'">
              <a:rPr kumimoji="0" lang="en-US" altLang="en-US" sz="1400" smtClean="0">
                <a:solidFill>
                  <a:schemeClr val="tx1"/>
                </a:solidFill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tx1"/>
              </a:solidFill>
              <a:sym typeface="Segoe UI" panose="020B0502040204020203" pitchFamily="34" charset="0"/>
            </a:endParaRPr>
          </a:p>
        </p:txBody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8498B142-BA51-8B92-48AD-5721036CC8AD}"/>
              </a:ext>
            </a:extLst>
          </p:cNvPr>
          <p:cNvSpPr/>
          <p:nvPr>
            <p:custDataLst>
              <p:tags r:id="rId53"/>
            </p:custDataLst>
          </p:nvPr>
        </p:nvSpPr>
        <p:spPr bwMode="gray">
          <a:xfrm>
            <a:off x="2513013" y="3560763"/>
            <a:ext cx="279400" cy="192088"/>
          </a:xfrm>
          <a:prstGeom prst="rect">
            <a:avLst/>
          </a:prstGeom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rtlCol="0" anchor="b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3159F1A1-FCEC-4591-AC33-2DAC472EC38B}" type="datetime'''''''''2''''''''''''.''''''''''''''''''''7'''''''''''''''''">
              <a:rPr kumimoji="0" lang="en-US" altLang="en-US" sz="1400" smtClean="0">
                <a:solidFill>
                  <a:schemeClr val="tx1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tx1"/>
              </a:solidFill>
              <a:sym typeface="Segoe UI" panose="020B0502040204020203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64639A5-96AD-E357-6A5B-7E955444336A}"/>
              </a:ext>
            </a:extLst>
          </p:cNvPr>
          <p:cNvSpPr/>
          <p:nvPr>
            <p:custDataLst>
              <p:tags r:id="rId54"/>
            </p:custDataLst>
          </p:nvPr>
        </p:nvSpPr>
        <p:spPr bwMode="gray">
          <a:xfrm>
            <a:off x="3238500" y="3709988"/>
            <a:ext cx="279400" cy="192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rtlCol="0" anchor="b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556D6AA4-5ADB-4D8A-91CE-DFDF54A6F432}" type="datetime'''''''''''''''2''''''''''''.''''''9'''''''''''''''''''''">
              <a:rPr kumimoji="0" lang="en-US" altLang="en-US" sz="1400" smtClean="0">
                <a:solidFill>
                  <a:schemeClr val="tx1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tx1"/>
              </a:solidFill>
              <a:sym typeface="Segoe UI" panose="020B0502040204020203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C9A2150-9440-0BF1-611E-F3A2104DB64D}"/>
              </a:ext>
            </a:extLst>
          </p:cNvPr>
          <p:cNvSpPr/>
          <p:nvPr>
            <p:custDataLst>
              <p:tags r:id="rId55"/>
            </p:custDataLst>
          </p:nvPr>
        </p:nvSpPr>
        <p:spPr bwMode="gray">
          <a:xfrm>
            <a:off x="3963988" y="3470275"/>
            <a:ext cx="279400" cy="192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rtlCol="0" anchor="b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BC9C4381-3400-4A35-89A8-4E8BB8507E37}" type="datetime'''''''''''''''''''''''''3''.''9'''''''''''">
              <a:rPr kumimoji="0" lang="en-US" altLang="en-US" sz="1400" smtClean="0">
                <a:solidFill>
                  <a:schemeClr val="tx1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tx1"/>
              </a:solidFill>
              <a:sym typeface="Segoe UI" panose="020B0502040204020203" pitchFamily="34" charset="0"/>
            </a:endParaRPr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8AF6510A-1687-5CCA-2631-C2949D0B4FD3}"/>
              </a:ext>
            </a:extLst>
          </p:cNvPr>
          <p:cNvSpPr/>
          <p:nvPr>
            <p:custDataLst>
              <p:tags r:id="rId56"/>
            </p:custDataLst>
          </p:nvPr>
        </p:nvSpPr>
        <p:spPr bwMode="gray">
          <a:xfrm>
            <a:off x="4689475" y="3059113"/>
            <a:ext cx="279400" cy="192088"/>
          </a:xfrm>
          <a:prstGeom prst="rect">
            <a:avLst/>
          </a:prstGeom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rtlCol="0" anchor="b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88835A4F-8C47-420C-BDE5-4FE584E1CDEE}" type="datetime'''''''''''''''''''''''''''''5.''''''7'''''''''''''''''''''''''">
              <a:rPr kumimoji="0" lang="en-US" altLang="en-US" sz="1400" smtClean="0">
                <a:solidFill>
                  <a:schemeClr val="tx1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tx1"/>
              </a:solidFill>
              <a:sym typeface="Segoe UI" panose="020B0502040204020203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8685A56-7D81-D8B8-1E81-CF71E645720F}"/>
              </a:ext>
            </a:extLst>
          </p:cNvPr>
          <p:cNvSpPr/>
          <p:nvPr>
            <p:custDataLst>
              <p:tags r:id="rId57"/>
            </p:custDataLst>
          </p:nvPr>
        </p:nvSpPr>
        <p:spPr bwMode="gray">
          <a:xfrm>
            <a:off x="5414963" y="2462213"/>
            <a:ext cx="279400" cy="192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rtlCol="0" anchor="b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E4013365-BA8C-48F0-AA14-F69D0FC42FDC}" type="datetime'''''''''8''''''''''''''''''''''''''''''''''''''''''''.''3'''">
              <a:rPr kumimoji="0" lang="en-US" altLang="en-US" sz="1400" smtClean="0">
                <a:solidFill>
                  <a:schemeClr val="tx1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tx1"/>
              </a:solidFill>
              <a:sym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39B20B9-87DB-4166-01DA-2FA7A3EFB14F}"/>
              </a:ext>
            </a:extLst>
          </p:cNvPr>
          <p:cNvSpPr/>
          <p:nvPr>
            <p:custDataLst>
              <p:tags r:id="rId58"/>
            </p:custDataLst>
          </p:nvPr>
        </p:nvSpPr>
        <p:spPr bwMode="gray">
          <a:xfrm>
            <a:off x="1835150" y="4281488"/>
            <a:ext cx="387350" cy="192088"/>
          </a:xfrm>
          <a:prstGeom prst="rect">
            <a:avLst/>
          </a:prstGeom>
          <a:solidFill>
            <a:srgbClr val="9BC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rtlCol="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4AB7BF2E-3777-4E85-B208-86A0C6CAF18B}" type="datetime'''''''''''2''''''''''''''''''''''''''''1''%'''''''''''''''''">
              <a:rPr kumimoji="0" lang="en-US" altLang="en-US" sz="1400" smtClean="0">
                <a:solidFill>
                  <a:schemeClr val="tx1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tx1"/>
              </a:solidFill>
              <a:sym typeface="Segoe U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AA070D-0E37-D124-5AEF-080CB4F571A4}"/>
              </a:ext>
            </a:extLst>
          </p:cNvPr>
          <p:cNvSpPr/>
          <p:nvPr>
            <p:custDataLst>
              <p:tags r:id="rId59"/>
            </p:custDataLst>
          </p:nvPr>
        </p:nvSpPr>
        <p:spPr bwMode="gray">
          <a:xfrm>
            <a:off x="1787525" y="3717925"/>
            <a:ext cx="279400" cy="192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rtlCol="0" anchor="b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AE745ED4-D6F4-4DFD-BCAB-82756B745205}" type="datetime'''2''.''''''''''''''''''''''''0'''''''">
              <a:rPr kumimoji="0" lang="en-US" altLang="en-US" sz="1400" smtClean="0">
                <a:solidFill>
                  <a:schemeClr val="tx1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tx1"/>
              </a:solidFill>
              <a:sym typeface="Segoe UI" panose="020B0502040204020203" pitchFamily="34" charset="0"/>
            </a:endParaRPr>
          </a:p>
        </p:txBody>
      </p:sp>
      <p:graphicFrame>
        <p:nvGraphicFramePr>
          <p:cNvPr id="31" name="Chart 30">
            <a:extLst>
              <a:ext uri="{FF2B5EF4-FFF2-40B4-BE49-F238E27FC236}">
                <a16:creationId xmlns:a16="http://schemas.microsoft.com/office/drawing/2014/main" id="{8D0FC412-1695-C593-A42E-1448F6412F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0457090"/>
              </p:ext>
            </p:extLst>
          </p:nvPr>
        </p:nvGraphicFramePr>
        <p:xfrm>
          <a:off x="6282064" y="1706212"/>
          <a:ext cx="5679992" cy="36002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1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B275A9F1-0750-4E2B-E8BD-85EE935376FD}"/>
              </a:ext>
            </a:extLst>
          </p:cNvPr>
          <p:cNvSpPr/>
          <p:nvPr/>
        </p:nvSpPr>
        <p:spPr>
          <a:xfrm>
            <a:off x="3182445" y="4291701"/>
            <a:ext cx="396000" cy="296426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1200">
              <a:solidFill>
                <a:schemeClr val="tx1"/>
              </a:solidFill>
            </a:endParaRPr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089C3A79-D563-706B-D76C-3E216891327A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3571875" y="2281238"/>
            <a:ext cx="3151149" cy="2148681"/>
          </a:xfrm>
          <a:prstGeom prst="bentConnector3">
            <a:avLst>
              <a:gd name="adj1" fmla="val 4861"/>
            </a:avLst>
          </a:prstGeom>
          <a:ln w="28575">
            <a:solidFill>
              <a:schemeClr val="accent6"/>
            </a:solidFill>
            <a:prstDash val="sys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E046A21E-5216-3953-A091-FB1BFD845E8E}"/>
              </a:ext>
            </a:extLst>
          </p:cNvPr>
          <p:cNvSpPr/>
          <p:nvPr>
            <p:custDataLst>
              <p:tags r:id="rId60"/>
            </p:custDataLst>
          </p:nvPr>
        </p:nvSpPr>
        <p:spPr bwMode="auto">
          <a:xfrm>
            <a:off x="1679575" y="1839913"/>
            <a:ext cx="250825" cy="187325"/>
          </a:xfrm>
          <a:prstGeom prst="rect">
            <a:avLst/>
          </a:prstGeom>
          <a:solidFill>
            <a:srgbClr val="3C57FE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120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6C41063-22AE-23E5-BB50-38D672818D61}"/>
              </a:ext>
            </a:extLst>
          </p:cNvPr>
          <p:cNvSpPr/>
          <p:nvPr>
            <p:custDataLst>
              <p:tags r:id="rId61"/>
            </p:custDataLst>
          </p:nvPr>
        </p:nvSpPr>
        <p:spPr bwMode="auto">
          <a:xfrm>
            <a:off x="2727325" y="1839913"/>
            <a:ext cx="250825" cy="187325"/>
          </a:xfrm>
          <a:prstGeom prst="rect">
            <a:avLst/>
          </a:prstGeom>
          <a:solidFill>
            <a:srgbClr val="9BC9FF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120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00F1398-A5A1-6967-FAB3-117980ACFFFB}"/>
              </a:ext>
            </a:extLst>
          </p:cNvPr>
          <p:cNvSpPr/>
          <p:nvPr>
            <p:custDataLst>
              <p:tags r:id="rId62"/>
            </p:custDataLst>
          </p:nvPr>
        </p:nvSpPr>
        <p:spPr bwMode="auto">
          <a:xfrm>
            <a:off x="3875088" y="1839913"/>
            <a:ext cx="250825" cy="187325"/>
          </a:xfrm>
          <a:prstGeom prst="rect">
            <a:avLst/>
          </a:prstGeom>
          <a:solidFill>
            <a:srgbClr val="D6D7D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120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A5262C2-65E0-6C94-928E-0210CA3C561B}"/>
              </a:ext>
            </a:extLst>
          </p:cNvPr>
          <p:cNvSpPr/>
          <p:nvPr>
            <p:custDataLst>
              <p:tags r:id="rId63"/>
            </p:custDataLst>
          </p:nvPr>
        </p:nvSpPr>
        <p:spPr bwMode="auto">
          <a:xfrm>
            <a:off x="1981200" y="1835150"/>
            <a:ext cx="644525" cy="2127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977232C1-7497-4A8A-B352-D7EFFE3FAAF0}" type="datetime'''''I''''''ndu''''''''s''t''''''ry'''''''''''''''''''''''''''">
              <a:rPr kumimoji="0" lang="en-US" altLang="en-US" sz="1400" smtClean="0">
                <a:solidFill>
                  <a:schemeClr val="tx1"/>
                </a:solidFill>
                <a:effectLst/>
                <a:sym typeface="Segoe UI" panose="020B0502040204020203" pitchFamily="34" charset="0"/>
              </a:rPr>
              <a:pPr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tx1"/>
              </a:solidFill>
              <a:sym typeface="Segoe UI" panose="020B0502040204020203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83CE1EA-07ED-67D9-64BA-7BBEE441774B}"/>
              </a:ext>
            </a:extLst>
          </p:cNvPr>
          <p:cNvSpPr/>
          <p:nvPr>
            <p:custDataLst>
              <p:tags r:id="rId64"/>
            </p:custDataLst>
          </p:nvPr>
        </p:nvSpPr>
        <p:spPr bwMode="auto">
          <a:xfrm>
            <a:off x="3028950" y="1835150"/>
            <a:ext cx="744538" cy="2127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D6C168A2-236F-4A11-A15F-C61D7B80C668}" type="datetime'''''''''''''''''T''''r''''an''''sp''o''''''''''''''''''r''''t'">
              <a:rPr kumimoji="0" lang="en-US" altLang="en-US" sz="1400" smtClean="0">
                <a:solidFill>
                  <a:schemeClr val="tx1"/>
                </a:solidFill>
                <a:effectLst/>
                <a:sym typeface="Segoe UI" panose="020B0502040204020203" pitchFamily="34" charset="0"/>
              </a:rPr>
              <a:pPr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tx1"/>
              </a:solidFill>
              <a:sym typeface="Segoe UI" panose="020B0502040204020203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1BA1F9D-1945-3264-95C7-D77DDEA22A2C}"/>
              </a:ext>
            </a:extLst>
          </p:cNvPr>
          <p:cNvSpPr/>
          <p:nvPr>
            <p:custDataLst>
              <p:tags r:id="rId65"/>
            </p:custDataLst>
          </p:nvPr>
        </p:nvSpPr>
        <p:spPr bwMode="auto">
          <a:xfrm>
            <a:off x="4176713" y="1835150"/>
            <a:ext cx="449263" cy="2127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B21849A5-C58B-4E2B-82C8-B5B063B071C7}" type="datetime'''Ot''''''''''h''''''''''''er'''''''''''''''''''''''''''''''">
              <a:rPr kumimoji="0" lang="en-US" altLang="en-US" sz="1400" smtClean="0">
                <a:solidFill>
                  <a:schemeClr val="tx1"/>
                </a:solidFill>
                <a:effectLst/>
                <a:sym typeface="Segoe UI" panose="020B0502040204020203" pitchFamily="34" charset="0"/>
              </a:rPr>
              <a:pPr>
                <a:spcBef>
                  <a:spcPct val="0"/>
                </a:spcBef>
                <a:spcAft>
                  <a:spcPct val="0"/>
                </a:spcAft>
              </a:pPr>
              <a:t/>
            </a:fld>
            <a:endParaRPr kumimoji="0" lang="en-US" sz="1400">
              <a:solidFill>
                <a:schemeClr val="tx1"/>
              </a:solidFill>
              <a:sym typeface="Segoe UI" panose="020B0502040204020203" pitchFamily="34" charset="0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11A2361E-22AF-83C4-F7E1-59FB01048C4E}"/>
              </a:ext>
            </a:extLst>
          </p:cNvPr>
          <p:cNvPicPr>
            <a:picLocks noChangeAspect="1"/>
          </p:cNvPicPr>
          <p:nvPr/>
        </p:nvPicPr>
        <p:blipFill>
          <a:blip r:embed="rId72"/>
          <a:srcRect r="11121" b="14457"/>
          <a:stretch>
            <a:fillRect/>
          </a:stretch>
        </p:blipFill>
        <p:spPr>
          <a:xfrm>
            <a:off x="398817" y="5201088"/>
            <a:ext cx="652463" cy="868363"/>
          </a:xfrm>
          <a:prstGeom prst="rect">
            <a:avLst/>
          </a:prstGeom>
          <a:ln w="285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3719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CEA1D-9AD2-1BC7-14C8-C9B750A06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CAC272A8-CC07-D716-822C-E1D100948171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932509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2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AC272A8-CC07-D716-822C-E1D1009481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8BD18E31-888B-4D29-7AEB-4A3CEC3017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1359275"/>
              </p:ext>
            </p:extLst>
          </p:nvPr>
        </p:nvGraphicFramePr>
        <p:xfrm>
          <a:off x="334963" y="1610823"/>
          <a:ext cx="11517521" cy="448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3B7DBD2D-2490-C2FE-B65F-30641168A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rIns="0"/>
          <a:lstStyle/>
          <a:p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Vietnam - Pricing &amp; Tariff Structures</a:t>
            </a:r>
            <a:b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Tariff direction and LNG parity trends support service models with strong efficiency economics.</a:t>
            </a:r>
          </a:p>
        </p:txBody>
      </p:sp>
      <p:grpSp>
        <p:nvGrpSpPr>
          <p:cNvPr id="6" name="グループ化 64">
            <a:extLst>
              <a:ext uri="{FF2B5EF4-FFF2-40B4-BE49-F238E27FC236}">
                <a16:creationId xmlns:a16="http://schemas.microsoft.com/office/drawing/2014/main" id="{096D2544-D060-CED6-381E-F1FCAF531225}"/>
              </a:ext>
            </a:extLst>
          </p:cNvPr>
          <p:cNvGrpSpPr/>
          <p:nvPr/>
        </p:nvGrpSpPr>
        <p:grpSpPr>
          <a:xfrm>
            <a:off x="334963" y="1195820"/>
            <a:ext cx="11522075" cy="407556"/>
            <a:chOff x="455612" y="1382529"/>
            <a:chExt cx="4113213" cy="655821"/>
          </a:xfrm>
          <a:noFill/>
        </p:grpSpPr>
        <p:sp>
          <p:nvSpPr>
            <p:cNvPr id="8" name="ColumnHeader">
              <a:extLst>
                <a:ext uri="{FF2B5EF4-FFF2-40B4-BE49-F238E27FC236}">
                  <a16:creationId xmlns:a16="http://schemas.microsoft.com/office/drawing/2014/main" id="{0375D827-5D6F-4996-246F-6B86036C3B8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55613" y="1382529"/>
              <a:ext cx="4113212" cy="643839"/>
            </a:xfrm>
            <a:prstGeom prst="rect">
              <a:avLst/>
            </a:prstGeom>
            <a:grpFill/>
            <a:ln w="9525" algn="ctr">
              <a:noFill/>
              <a:miter lim="800000"/>
              <a:headEnd type="none" w="lg" len="lg"/>
              <a:tailEnd type="none" w="lg" len="lg"/>
            </a:ln>
            <a:effectLst/>
          </p:spPr>
          <p:txBody>
            <a:bodyPr lIns="0" tIns="91440" rIns="0" bIns="91440" anchor="b">
              <a:spAutoFit/>
            </a:bodyPr>
            <a:lstStyle/>
            <a:p>
              <a:pPr algn="ctr"/>
              <a:endParaRPr lang="en-US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9" name="直線コネクタ 66">
              <a:extLst>
                <a:ext uri="{FF2B5EF4-FFF2-40B4-BE49-F238E27FC236}">
                  <a16:creationId xmlns:a16="http://schemas.microsoft.com/office/drawing/2014/main" id="{651D769A-2A44-77E4-3A35-0ED24D8E3B59}"/>
                </a:ext>
              </a:extLst>
            </p:cNvPr>
            <p:cNvCxnSpPr/>
            <p:nvPr/>
          </p:nvCxnSpPr>
          <p:spPr>
            <a:xfrm>
              <a:off x="455612" y="2038350"/>
              <a:ext cx="4113212" cy="0"/>
            </a:xfrm>
            <a:prstGeom prst="line">
              <a:avLst/>
            </a:prstGeom>
            <a:grp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ColumnHeader">
            <a:extLst>
              <a:ext uri="{FF2B5EF4-FFF2-40B4-BE49-F238E27FC236}">
                <a16:creationId xmlns:a16="http://schemas.microsoft.com/office/drawing/2014/main" id="{D8037BBE-F1CD-B34F-AF4A-C2CFA3F49EDF}"/>
              </a:ext>
            </a:extLst>
          </p:cNvPr>
          <p:cNvSpPr>
            <a:spLocks noChangeArrowheads="1"/>
          </p:cNvSpPr>
          <p:nvPr/>
        </p:nvSpPr>
        <p:spPr bwMode="gray">
          <a:xfrm>
            <a:off x="1814211" y="1210713"/>
            <a:ext cx="8633218" cy="400110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wrap="square" tIns="91440" bIns="91440" anchor="b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>
                <a:solidFill>
                  <a:srgbClr val="000000"/>
                </a:solidFill>
                <a:latin typeface="Segoe UI" panose="020B0502040204020203" pitchFamily="34" charset="0"/>
                <a:ea typeface="Meiryo UI" panose="020B0604030504040204" pitchFamily="50" charset="-128"/>
                <a:cs typeface="Segoe UI" panose="020B0502040204020203" pitchFamily="34" charset="0"/>
              </a:rPr>
              <a:t>Source: YCP Analysis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D6FA71-7E95-515A-A52D-84858241A289}"/>
              </a:ext>
            </a:extLst>
          </p:cNvPr>
          <p:cNvSpPr txBox="1"/>
          <p:nvPr/>
        </p:nvSpPr>
        <p:spPr>
          <a:xfrm>
            <a:off x="409155" y="1712725"/>
            <a:ext cx="163921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>
                <a:latin typeface="Segoe UI"/>
                <a:cs typeface="Segoe UI"/>
              </a:rPr>
              <a:t/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E0D1C9-BDBA-AF6A-21DE-55E6B540E2C0}"/>
              </a:ext>
            </a:extLst>
          </p:cNvPr>
          <p:cNvSpPr txBox="1"/>
          <p:nvPr/>
        </p:nvSpPr>
        <p:spPr>
          <a:xfrm>
            <a:off x="299547" y="6092825"/>
            <a:ext cx="115167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GB" sz="1000" b="0" i="0" u="none" strike="noStrike" kern="1200">
                <a:solidFill>
                  <a:schemeClr val="tx1"/>
                </a:solidFill>
                <a:effectLst/>
                <a:ea typeface="Meiryo UI"/>
                <a:cs typeface="Times New Roman" panose="02020603050405020304" pitchFamily="18" charset="0"/>
              </a:rPr>
              <a:t/>
            </a:r>
            <a:r>
              <a:rPr lang="en-GB" sz="1000">
                <a:ea typeface="Meiryo UI"/>
                <a:cs typeface="Times New Roman" panose="02020603050405020304" pitchFamily="18" charset="0"/>
              </a:rPr>
              <a:t/>
            </a: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7DE019CB-9483-0BE1-223C-3038AE78E61E}"/>
              </a:ext>
            </a:extLst>
          </p:cNvPr>
          <p:cNvSpPr/>
          <p:nvPr/>
        </p:nvSpPr>
        <p:spPr>
          <a:xfrm>
            <a:off x="3182170" y="4556314"/>
            <a:ext cx="3091630" cy="877342"/>
          </a:xfrm>
          <a:prstGeom prst="wedgeRectCallout">
            <a:avLst>
              <a:gd name="adj1" fmla="val -21172"/>
              <a:gd name="adj2" fmla="val -71583"/>
            </a:avLst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chemeClr val="tx1"/>
                </a:solidFill>
              </a:rPr>
              <a:t/>
            </a:r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EA116CC0-BD6D-FD6E-2253-753FC1ABEE3E}"/>
              </a:ext>
            </a:extLst>
          </p:cNvPr>
          <p:cNvSpPr/>
          <p:nvPr/>
        </p:nvSpPr>
        <p:spPr>
          <a:xfrm>
            <a:off x="1618400" y="2616476"/>
            <a:ext cx="5695871" cy="529308"/>
          </a:xfrm>
          <a:prstGeom prst="wedgeRectCallout">
            <a:avLst>
              <a:gd name="adj1" fmla="val 61035"/>
              <a:gd name="adj2" fmla="val 50041"/>
            </a:avLst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chemeClr val="tx1"/>
                </a:solidFill>
              </a:rPr>
              <a:t/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7DA16641-FD41-28CC-9F67-7C8D54655ED0}"/>
              </a:ext>
            </a:extLst>
          </p:cNvPr>
          <p:cNvSpPr/>
          <p:nvPr/>
        </p:nvSpPr>
        <p:spPr>
          <a:xfrm>
            <a:off x="7161607" y="4067153"/>
            <a:ext cx="2572987" cy="747919"/>
          </a:xfrm>
          <a:prstGeom prst="wedgeRectCallout">
            <a:avLst>
              <a:gd name="adj1" fmla="val 24448"/>
              <a:gd name="adj2" fmla="val -87191"/>
            </a:avLst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chemeClr val="tx1"/>
                </a:solidFill>
              </a:rPr>
              <a:t/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3B2FC811-B696-A24C-CB17-F42C1FE21D10}"/>
              </a:ext>
            </a:extLst>
          </p:cNvPr>
          <p:cNvSpPr/>
          <p:nvPr/>
        </p:nvSpPr>
        <p:spPr>
          <a:xfrm>
            <a:off x="9050994" y="1818952"/>
            <a:ext cx="2572987" cy="698347"/>
          </a:xfrm>
          <a:prstGeom prst="wedgeRectCallout">
            <a:avLst>
              <a:gd name="adj1" fmla="val 32370"/>
              <a:gd name="adj2" fmla="val 89148"/>
            </a:avLst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chemeClr val="tx1"/>
                </a:solidFill>
              </a:rPr>
              <a:t/>
            </a:r>
          </a:p>
        </p:txBody>
      </p:sp>
    </p:spTree>
    <p:extLst>
      <p:ext uri="{BB962C8B-B14F-4D97-AF65-F5344CB8AC3E}">
        <p14:creationId xmlns:p14="http://schemas.microsoft.com/office/powerpoint/2010/main" val="2701460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C629C-E6F2-FA2C-0CE1-CEDD5AD95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511BA20-5585-CD7C-150B-3B71C4E37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Table of Contents</a:t>
            </a:r>
            <a:endParaRPr lang="en-US">
              <a:latin typeface="+mj-lt"/>
              <a:ea typeface="Yu Gothic" panose="020B0400000000000000" pitchFamily="34" charset="-128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0B1F0BC-EBED-0400-7A0D-0085EFDE2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867380"/>
              </p:ext>
            </p:extLst>
          </p:nvPr>
        </p:nvGraphicFramePr>
        <p:xfrm>
          <a:off x="343673" y="1371600"/>
          <a:ext cx="11508811" cy="27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08811">
                  <a:extLst>
                    <a:ext uri="{9D8B030D-6E8A-4147-A177-3AD203B41FA5}">
                      <a16:colId xmlns:a16="http://schemas.microsoft.com/office/drawing/2014/main" val="74231368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Yu Gothic" panose="020B0400000000000000" pitchFamily="34" charset="-128"/>
                          <a:cs typeface="+mn-cs"/>
                        </a:rPr>
                        <a:t>Competitive Landscape</a:t>
                      </a:r>
                    </a:p>
                  </a:txBody>
                  <a:tcPr marL="92354" marR="92354" marT="46177" marB="4617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19501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446088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Yu Gothic" panose="020B0400000000000000" pitchFamily="34" charset="-128"/>
                          <a:cs typeface="+mn-cs"/>
                        </a:rPr>
                        <a:t/>
                      </a:r>
                    </a:p>
                  </a:txBody>
                  <a:tcPr marL="92354" marR="92354" marT="46177" marB="4617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260848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446088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Yu Gothic" panose="020B0400000000000000" pitchFamily="34" charset="-128"/>
                          <a:cs typeface="+mn-cs"/>
                        </a:rPr>
                        <a:t/>
                      </a:r>
                    </a:p>
                  </a:txBody>
                  <a:tcPr marL="92354" marR="92354" marT="46177" marB="4617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417303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446088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/>
                      </a:r>
                      <a:endParaRPr kumimoji="1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Yu Gothic" panose="020B0400000000000000" pitchFamily="34" charset="-128"/>
                        <a:cs typeface="+mn-cs"/>
                      </a:endParaRPr>
                    </a:p>
                  </a:txBody>
                  <a:tcPr marL="92354" marR="92354" marT="46177" marB="4617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11424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Yu Gothic" panose="020B0400000000000000" pitchFamily="34" charset="-128"/>
                          <a:cs typeface="+mn-cs"/>
                        </a:rPr>
                        <a:t/>
                      </a:r>
                    </a:p>
                  </a:txBody>
                  <a:tcPr marL="92354" marR="92354" marT="46177" marB="4617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896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5636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BECB9-F480-95A2-F6F7-F479AEDF8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70F4BB-124A-A0AE-C14B-E3CB494DEF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133886"/>
              </p:ext>
            </p:extLst>
          </p:nvPr>
        </p:nvGraphicFramePr>
        <p:xfrm>
          <a:off x="335280" y="1341437"/>
          <a:ext cx="11521758" cy="4751384"/>
        </p:xfrm>
        <a:graphic>
          <a:graphicData uri="http://schemas.openxmlformats.org/drawingml/2006/table">
            <a:tbl>
              <a:tblPr/>
              <a:tblGrid>
                <a:gridCol w="1217215">
                  <a:extLst>
                    <a:ext uri="{9D8B030D-6E8A-4147-A177-3AD203B41FA5}">
                      <a16:colId xmlns:a16="http://schemas.microsoft.com/office/drawing/2014/main" val="3702341498"/>
                    </a:ext>
                  </a:extLst>
                </a:gridCol>
                <a:gridCol w="978192">
                  <a:extLst>
                    <a:ext uri="{9D8B030D-6E8A-4147-A177-3AD203B41FA5}">
                      <a16:colId xmlns:a16="http://schemas.microsoft.com/office/drawing/2014/main" val="2287175336"/>
                    </a:ext>
                  </a:extLst>
                </a:gridCol>
                <a:gridCol w="978192">
                  <a:extLst>
                    <a:ext uri="{9D8B030D-6E8A-4147-A177-3AD203B41FA5}">
                      <a16:colId xmlns:a16="http://schemas.microsoft.com/office/drawing/2014/main" val="1447588822"/>
                    </a:ext>
                  </a:extLst>
                </a:gridCol>
                <a:gridCol w="978192">
                  <a:extLst>
                    <a:ext uri="{9D8B030D-6E8A-4147-A177-3AD203B41FA5}">
                      <a16:colId xmlns:a16="http://schemas.microsoft.com/office/drawing/2014/main" val="2175933245"/>
                    </a:ext>
                  </a:extLst>
                </a:gridCol>
                <a:gridCol w="1504655">
                  <a:extLst>
                    <a:ext uri="{9D8B030D-6E8A-4147-A177-3AD203B41FA5}">
                      <a16:colId xmlns:a16="http://schemas.microsoft.com/office/drawing/2014/main" val="2876008597"/>
                    </a:ext>
                  </a:extLst>
                </a:gridCol>
                <a:gridCol w="2412374">
                  <a:extLst>
                    <a:ext uri="{9D8B030D-6E8A-4147-A177-3AD203B41FA5}">
                      <a16:colId xmlns:a16="http://schemas.microsoft.com/office/drawing/2014/main" val="842565704"/>
                    </a:ext>
                  </a:extLst>
                </a:gridCol>
                <a:gridCol w="795649">
                  <a:extLst>
                    <a:ext uri="{9D8B030D-6E8A-4147-A177-3AD203B41FA5}">
                      <a16:colId xmlns:a16="http://schemas.microsoft.com/office/drawing/2014/main" val="2244637599"/>
                    </a:ext>
                  </a:extLst>
                </a:gridCol>
                <a:gridCol w="2657289">
                  <a:extLst>
                    <a:ext uri="{9D8B030D-6E8A-4147-A177-3AD203B41FA5}">
                      <a16:colId xmlns:a16="http://schemas.microsoft.com/office/drawing/2014/main" val="4212092130"/>
                    </a:ext>
                  </a:extLst>
                </a:gridCol>
              </a:tblGrid>
              <a:tr h="431944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latin typeface="+mj-lt"/>
                        </a:rPr>
                        <a:t>Vietnam - Japanese Players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1" lang="en-US" sz="1400">
                          <a:solidFill>
                            <a:schemeClr val="bg1"/>
                          </a:solidFill>
                          <a:latin typeface="+mj-lt"/>
                        </a:rPr>
                        <a:t>Japanese players validate demand and prove partner-led entry pathways.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1" lang="en-US" sz="1400">
                          <a:solidFill>
                            <a:schemeClr val="bg1"/>
                          </a:solidFill>
                          <a:latin typeface="+mj-lt"/>
                        </a:rPr>
                        <a:t>Source: YCP Analysis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1" lang="en-US" sz="1400">
                          <a:solidFill>
                            <a:schemeClr val="bg1"/>
                          </a:solidFill>
                          <a:latin typeface="+mj-lt"/>
                        </a:rPr>
                        <a:t>Company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1" lang="en-US" sz="1400">
                          <a:solidFill>
                            <a:schemeClr val="bg1"/>
                          </a:solidFill>
                          <a:latin typeface="+mj-lt"/>
                        </a:rPr>
                        <a:t>Entry Year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1" lang="en-US" sz="1400">
                          <a:solidFill>
                            <a:schemeClr val="bg1"/>
                          </a:solidFill>
                          <a:latin typeface="+mj-lt"/>
                        </a:rPr>
                        <a:t>Mode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1" lang="en-US" sz="1400">
                          <a:solidFill>
                            <a:schemeClr val="bg1"/>
                          </a:solidFill>
                          <a:latin typeface="+mj-lt"/>
                        </a:rPr>
                        <a:t>Description</a:t>
                      </a:r>
                    </a:p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1" lang="en-US" sz="1400">
                          <a:solidFill>
                            <a:schemeClr val="bg1"/>
                          </a:solidFill>
                          <a:latin typeface="+mj-lt"/>
                        </a:rPr>
                        <a:t>Osaka Gas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1" lang="en-GB" sz="1400" b="0" i="0" u="none" strike="noStrike" noProof="0">
                          <a:solidFill>
                            <a:schemeClr val="bg1"/>
                          </a:solidFill>
                          <a:latin typeface="+mj-lt"/>
                        </a:rPr>
                        <a:t>JV-led entry, strong partner model, visible project execution capability. Revenue: $12B+. Market share: Early mover in LNG and C&amp;I decarbonization pilots. Company type: Japanese utility. Company type: Japanese utility.</a:t>
                      </a:r>
                      <a:endParaRPr kumimoji="1" lang="en-US" sz="14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380367"/>
                  </a:ext>
                </a:extLst>
              </a:tr>
              <a:tr h="431944">
                <a:tc rowSpan="3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JERA</a:t>
                      </a:r>
                      <a:endParaRPr lang="en-US" sz="14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2016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Scale advantage in project finance and procurement discipline. Revenue: $20B+. Market share: Large-scale generation and fuel strategy footprint. Company type: Japanese power/LNG. Company type: Japanese power/LNG.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Tokyo Gas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Technically strong, focused market selection approach. Revenue: $15B+. Market share: Selective LNG and infrastructure partnerships. Company type: Japanese gas utility. Company type: Japanese gas utility.</a:t>
                      </a:r>
                      <a:r>
                        <a:rPr kumimoji="1" lang="en-US" sz="14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Competitive Insights</a:t>
                      </a: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/>
                        </a:rPr>
                        <a:t>Japanese players validate demand and prove partner-led entry pathways. | 3 players identified | Leader: Osaka Gas (Early mover in LNG and C&amp;I decarbonization pilots)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9266436"/>
                  </a:ext>
                </a:extLst>
              </a:tr>
              <a:tr h="4319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2017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7892759"/>
                  </a:ext>
                </a:extLst>
              </a:tr>
              <a:tr h="431944">
                <a:tc vMerge="1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2022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  <a:r>
                        <a:rPr lang="en-US" sz="1400" b="0" baseline="3000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858034"/>
                  </a:ext>
                </a:extLst>
              </a:tr>
              <a:tr h="431944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/>
                      </a:r>
                    </a:p>
                  </a:txBody>
                  <a:tcPr marL="36576" marR="36576" marT="0" marB="0" anchor="ctr">
                    <a:lnL w="38099">
                      <a:solidFill>
                        <a:schemeClr val="bg1"/>
                      </a:solidFill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>2019</a:t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latin typeface="+mj-lt"/>
                        </a:rPr>
                        <a:t/>
                      </a:r>
                      <a:endParaRPr lang="en-US" sz="1400" b="0">
                        <a:latin typeface="+mj-lt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5463921"/>
                  </a:ext>
                </a:extLst>
              </a:tr>
              <a:tr h="431944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6576" marR="36576" marT="0" marB="0" anchor="ctr">
                    <a:lnL w="38099">
                      <a:solidFill>
                        <a:schemeClr val="bg1"/>
                      </a:solidFill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>2021</a:t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/>
                      </a:r>
                      <a:r>
                        <a:rPr lang="en-US" sz="1400" b="0" err="1">
                          <a:latin typeface="+mj-lt"/>
                        </a:rPr>
                        <a:t/>
                      </a:r>
                      <a:endParaRPr lang="en-US" sz="1400" b="0">
                        <a:latin typeface="+mj-lt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039480"/>
                  </a:ext>
                </a:extLst>
              </a:tr>
              <a:tr h="431944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ja-JP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/>
                      </a:r>
                      <a:r>
                        <a:rPr lang="en-US" altLang="ja-JP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/>
                      </a:r>
                      <a:r>
                        <a:rPr lang="en-US" sz="1400" b="0" i="0" u="none" strike="noStrike" kern="1200" noProof="0">
                          <a:solidFill>
                            <a:srgbClr val="242424"/>
                          </a:solidFill>
                          <a:effectLst/>
                          <a:latin typeface="+mj-lt"/>
                        </a:rPr>
                        <a:t/>
                      </a:r>
                      <a:endParaRPr kumimoji="1" lang="en-US" altLang="ja-JP" sz="1400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6576" marR="36576" marT="0" marB="0" anchor="ctr">
                    <a:lnL w="38099">
                      <a:solidFill>
                        <a:schemeClr val="bg1"/>
                      </a:solidFill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2022</a:t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1570303"/>
                  </a:ext>
                </a:extLst>
              </a:tr>
              <a:tr h="43194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/>
                      </a:r>
                      <a:r>
                        <a:rPr lang="en-US" sz="1400" b="0" i="0" u="none" strike="noStrike" kern="1200" noProof="0">
                          <a:solidFill>
                            <a:srgbClr val="242424"/>
                          </a:solidFill>
                          <a:effectLst/>
                          <a:latin typeface="+mj-lt"/>
                        </a:rPr>
                        <a:t/>
                      </a:r>
                      <a:endParaRPr kumimoji="1" lang="en-US" altLang="ja-JP" sz="1400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6576" marR="36576" marT="0" marB="0" anchor="ctr">
                    <a:lnL w="38099">
                      <a:solidFill>
                        <a:schemeClr val="bg1"/>
                      </a:solidFill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2020</a:t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642664"/>
                  </a:ext>
                </a:extLst>
              </a:tr>
              <a:tr h="43194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/>
                      </a:r>
                      <a:r>
                        <a:rPr lang="en-US" sz="1400" b="0" i="0" u="none" strike="noStrike" kern="1200" noProof="0">
                          <a:solidFill>
                            <a:srgbClr val="242424"/>
                          </a:solidFill>
                          <a:effectLst/>
                          <a:latin typeface="+mj-lt"/>
                        </a:rPr>
                        <a:t/>
                      </a:r>
                      <a:endParaRPr kumimoji="1" lang="en-US" altLang="ja-JP" sz="1400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6576" marR="36576" marT="0" marB="0" anchor="ctr">
                    <a:lnL w="38099">
                      <a:solidFill>
                        <a:schemeClr val="bg1"/>
                      </a:solidFill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922824"/>
                  </a:ext>
                </a:extLst>
              </a:tr>
              <a:tr h="43194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/>
                      </a:r>
                      <a:r>
                        <a:rPr lang="en-US" sz="1400" b="0" i="0" u="none" strike="noStrike" kern="1200" noProof="0">
                          <a:solidFill>
                            <a:srgbClr val="242424"/>
                          </a:solidFill>
                          <a:effectLst/>
                          <a:latin typeface="+mj-lt"/>
                        </a:rPr>
                        <a:t/>
                      </a:r>
                      <a:endParaRPr kumimoji="1" lang="en-US" sz="1400" b="0" i="0" u="none" strike="noStrike" kern="1200" noProof="0">
                        <a:solidFill>
                          <a:srgbClr val="242424"/>
                        </a:solidFill>
                        <a:effectLst/>
                        <a:latin typeface="+mj-lt"/>
                      </a:endParaRPr>
                    </a:p>
                  </a:txBody>
                  <a:tcPr marL="36576" marR="36576" marT="0" marB="0" anchor="ctr">
                    <a:lnL w="38099">
                      <a:solidFill>
                        <a:schemeClr val="bg1"/>
                      </a:solidFill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4609190"/>
                  </a:ext>
                </a:extLst>
              </a:tr>
              <a:tr h="43194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/>
                      </a:r>
                      <a:r>
                        <a:rPr lang="en-US" sz="1400" b="0" i="0" u="none" strike="noStrike" kern="1200" noProof="0">
                          <a:solidFill>
                            <a:srgbClr val="242424"/>
                          </a:solidFill>
                          <a:effectLst/>
                          <a:latin typeface="+mj-lt"/>
                        </a:rPr>
                        <a:t/>
                      </a:r>
                      <a:endParaRPr kumimoji="1" lang="en-US" altLang="ja-JP" sz="1400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6576" marR="36576" marT="0" marB="0" anchor="ctr">
                    <a:lnL w="38099">
                      <a:solidFill>
                        <a:schemeClr val="bg1"/>
                      </a:solidFill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3148707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461ADD9E-6DE2-EB1B-AF6A-0785B7A73F37}"/>
              </a:ext>
            </a:extLst>
          </p:cNvPr>
          <p:cNvSpPr/>
          <p:nvPr/>
        </p:nvSpPr>
        <p:spPr>
          <a:xfrm>
            <a:off x="338069" y="6114409"/>
            <a:ext cx="11514415" cy="23082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/>
                </a:solidFill>
              </a:rPr>
              <a:t/>
            </a:r>
            <a:r>
              <a:rPr lang="en-US" sz="1000" baseline="30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sz="1000">
                <a:solidFill>
                  <a:schemeClr val="tx1"/>
                </a:solidFill>
              </a:rPr>
              <a:t/>
            </a:r>
          </a:p>
          <a:p>
            <a:r>
              <a:rPr lang="en-US" sz="1000">
                <a:solidFill>
                  <a:schemeClr val="tx1"/>
                </a:solidFill>
              </a:rPr>
              <a:t/>
            </a:r>
            <a:r>
              <a:rPr lang="en-US" sz="1000" err="1">
                <a:solidFill>
                  <a:schemeClr val="tx1"/>
                </a:solidFill>
              </a:rPr>
              <a:t/>
            </a:r>
            <a:endParaRPr lang="en-US" sz="1000">
              <a:solidFill>
                <a:schemeClr val="tx1"/>
              </a:solidFill>
              <a:cs typeface="Segoe U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2D2D8C-3193-223F-BDDD-CE95415B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673" y="44624"/>
            <a:ext cx="11508811" cy="831850"/>
          </a:xfrm>
        </p:spPr>
        <p:txBody>
          <a:bodyPr/>
          <a:lstStyle/>
          <a:p>
            <a:r>
              <a:rPr lang="en-US" sz="2000">
                <a:cs typeface="Segoe UI"/>
              </a:rPr>
              <a:t/>
            </a:r>
            <a:br>
              <a:rPr lang="en-US">
                <a:cs typeface="Segoe UI"/>
              </a:rPr>
            </a:br>
            <a:r>
              <a:rPr lang="en-US" sz="1600"/>
              <a:t/>
            </a:r>
            <a:endParaRPr lang="en-US" altLang="ja-JP">
              <a:cs typeface="Segoe U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CDBA8B-C630-9C51-B72D-0F5BCADB8861}"/>
              </a:ext>
            </a:extLst>
          </p:cNvPr>
          <p:cNvSpPr/>
          <p:nvPr/>
        </p:nvSpPr>
        <p:spPr>
          <a:xfrm>
            <a:off x="334963" y="3068054"/>
            <a:ext cx="11522075" cy="818146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12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AA1F8D-2D66-D6A6-C6AD-A197D981468D}"/>
              </a:ext>
            </a:extLst>
          </p:cNvPr>
          <p:cNvSpPr/>
          <p:nvPr/>
        </p:nvSpPr>
        <p:spPr>
          <a:xfrm>
            <a:off x="330409" y="3942090"/>
            <a:ext cx="11522075" cy="421105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50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BECB9-F480-95A2-F6F7-F479AEDF8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70F4BB-124A-A0AE-C14B-E3CB494DEF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133886"/>
              </p:ext>
            </p:extLst>
          </p:nvPr>
        </p:nvGraphicFramePr>
        <p:xfrm>
          <a:off x="335280" y="1341437"/>
          <a:ext cx="11521758" cy="4751384"/>
        </p:xfrm>
        <a:graphic>
          <a:graphicData uri="http://schemas.openxmlformats.org/drawingml/2006/table">
            <a:tbl>
              <a:tblPr/>
              <a:tblGrid>
                <a:gridCol w="1217215">
                  <a:extLst>
                    <a:ext uri="{9D8B030D-6E8A-4147-A177-3AD203B41FA5}">
                      <a16:colId xmlns:a16="http://schemas.microsoft.com/office/drawing/2014/main" val="3702341498"/>
                    </a:ext>
                  </a:extLst>
                </a:gridCol>
                <a:gridCol w="978192">
                  <a:extLst>
                    <a:ext uri="{9D8B030D-6E8A-4147-A177-3AD203B41FA5}">
                      <a16:colId xmlns:a16="http://schemas.microsoft.com/office/drawing/2014/main" val="2287175336"/>
                    </a:ext>
                  </a:extLst>
                </a:gridCol>
                <a:gridCol w="978192">
                  <a:extLst>
                    <a:ext uri="{9D8B030D-6E8A-4147-A177-3AD203B41FA5}">
                      <a16:colId xmlns:a16="http://schemas.microsoft.com/office/drawing/2014/main" val="1447588822"/>
                    </a:ext>
                  </a:extLst>
                </a:gridCol>
                <a:gridCol w="978192">
                  <a:extLst>
                    <a:ext uri="{9D8B030D-6E8A-4147-A177-3AD203B41FA5}">
                      <a16:colId xmlns:a16="http://schemas.microsoft.com/office/drawing/2014/main" val="2175933245"/>
                    </a:ext>
                  </a:extLst>
                </a:gridCol>
                <a:gridCol w="1504655">
                  <a:extLst>
                    <a:ext uri="{9D8B030D-6E8A-4147-A177-3AD203B41FA5}">
                      <a16:colId xmlns:a16="http://schemas.microsoft.com/office/drawing/2014/main" val="2876008597"/>
                    </a:ext>
                  </a:extLst>
                </a:gridCol>
                <a:gridCol w="2412374">
                  <a:extLst>
                    <a:ext uri="{9D8B030D-6E8A-4147-A177-3AD203B41FA5}">
                      <a16:colId xmlns:a16="http://schemas.microsoft.com/office/drawing/2014/main" val="842565704"/>
                    </a:ext>
                  </a:extLst>
                </a:gridCol>
                <a:gridCol w="795649">
                  <a:extLst>
                    <a:ext uri="{9D8B030D-6E8A-4147-A177-3AD203B41FA5}">
                      <a16:colId xmlns:a16="http://schemas.microsoft.com/office/drawing/2014/main" val="2244637599"/>
                    </a:ext>
                  </a:extLst>
                </a:gridCol>
                <a:gridCol w="2657289">
                  <a:extLst>
                    <a:ext uri="{9D8B030D-6E8A-4147-A177-3AD203B41FA5}">
                      <a16:colId xmlns:a16="http://schemas.microsoft.com/office/drawing/2014/main" val="4212092130"/>
                    </a:ext>
                  </a:extLst>
                </a:gridCol>
              </a:tblGrid>
              <a:tr h="431944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latin typeface="+mj-lt"/>
                        </a:rPr>
                        <a:t>Vietnam - Major Local Players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1" lang="en-US" sz="1400">
                          <a:solidFill>
                            <a:schemeClr val="bg1"/>
                          </a:solidFill>
                          <a:latin typeface="+mj-lt"/>
                        </a:rPr>
                        <a:t>SOE-linked concentration remains a structural factor in market access.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1" lang="en-US" sz="1400">
                          <a:solidFill>
                            <a:schemeClr val="bg1"/>
                          </a:solidFill>
                          <a:latin typeface="+mj-lt"/>
                        </a:rPr>
                        <a:t>Source: YCP Analysis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1" lang="en-US" sz="1400">
                          <a:solidFill>
                            <a:schemeClr val="bg1"/>
                          </a:solidFill>
                          <a:latin typeface="+mj-lt"/>
                        </a:rPr>
                        <a:t>Company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1" lang="en-US" sz="1400">
                          <a:solidFill>
                            <a:schemeClr val="bg1"/>
                          </a:solidFill>
                          <a:latin typeface="+mj-lt"/>
                        </a:rPr>
                        <a:t>Type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1" lang="en-US" sz="1400">
                          <a:solidFill>
                            <a:schemeClr val="bg1"/>
                          </a:solidFill>
                          <a:latin typeface="+mj-lt"/>
                        </a:rPr>
                        <a:t>Revenue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1" lang="en-US" sz="1400">
                          <a:solidFill>
                            <a:schemeClr val="bg1"/>
                          </a:solidFill>
                          <a:latin typeface="+mj-lt"/>
                        </a:rPr>
                        <a:t>Description</a:t>
                      </a:r>
                    </a:p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1" lang="en-US" sz="1400">
                          <a:solidFill>
                            <a:schemeClr val="bg1"/>
                          </a:solidFill>
                          <a:latin typeface="+mj-lt"/>
                        </a:rPr>
                        <a:t>PetroVietnam (PVN)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1" lang="en-GB" sz="1400" b="0" i="0" u="none" strike="noStrike" noProof="0">
                          <a:solidFill>
                            <a:schemeClr val="bg1"/>
                          </a:solidFill>
                          <a:latin typeface="+mj-lt"/>
                        </a:rPr>
                        <a:t>State-owned</a:t>
                      </a:r>
                      <a:endParaRPr kumimoji="1" lang="en-US" sz="14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380367"/>
                  </a:ext>
                </a:extLst>
              </a:tr>
              <a:tr h="431944">
                <a:tc rowSpan="3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$25B</a:t>
                      </a:r>
                      <a:endParaRPr lang="en-US" sz="14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2016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Critical relationship stakeholder for gas-linked entry models. Revenue: $25B. Market share: Dominant upstream and gas chain influence. Company type: State-owned. Company type: State-owned.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EVN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State utility</a:t>
                      </a:r>
                      <a:r>
                        <a:rPr kumimoji="1" lang="en-US" sz="14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$15B</a:t>
                      </a: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/>
                        </a:rPr>
                        <a:t>Sets practical constraints on capacity absorption and dispatch. Revenue: $15B. Market share: Grid and power market control. Company type: State utility. Company type: State utility.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PV Power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SOE affiliate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9266436"/>
                  </a:ext>
                </a:extLst>
              </a:tr>
              <a:tr h="4319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2017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$2B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Potential partner or competitive benchmark depending on segment. Revenue: $2B. Market share: Meaningful gas-fired generation role. Company type: SOE affiliate. Company type: SOE affiliate.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Competitive Insights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SOE-linked concentration remains a structural factor in market access. | 3 players identified | Leader: PetroVietnam (PVN) (Dominant upstream and gas chain influence)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7892759"/>
                  </a:ext>
                </a:extLst>
              </a:tr>
              <a:tr h="431944">
                <a:tc vMerge="1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2022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  <a:r>
                        <a:rPr lang="en-US" sz="1400" b="0" baseline="3000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858034"/>
                  </a:ext>
                </a:extLst>
              </a:tr>
              <a:tr h="431944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/>
                      </a:r>
                    </a:p>
                  </a:txBody>
                  <a:tcPr marL="36576" marR="36576" marT="0" marB="0" anchor="ctr">
                    <a:lnL w="38099">
                      <a:solidFill>
                        <a:schemeClr val="bg1"/>
                      </a:solidFill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>2019</a:t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latin typeface="+mj-lt"/>
                        </a:rPr>
                        <a:t/>
                      </a:r>
                      <a:endParaRPr lang="en-US" sz="1400" b="0">
                        <a:latin typeface="+mj-lt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5463921"/>
                  </a:ext>
                </a:extLst>
              </a:tr>
              <a:tr h="431944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6576" marR="36576" marT="0" marB="0" anchor="ctr">
                    <a:lnL w="38099">
                      <a:solidFill>
                        <a:schemeClr val="bg1"/>
                      </a:solidFill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>2021</a:t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/>
                      </a:r>
                      <a:r>
                        <a:rPr lang="en-US" sz="1400" b="0" err="1">
                          <a:latin typeface="+mj-lt"/>
                        </a:rPr>
                        <a:t/>
                      </a:r>
                      <a:endParaRPr lang="en-US" sz="1400" b="0">
                        <a:latin typeface="+mj-lt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039480"/>
                  </a:ext>
                </a:extLst>
              </a:tr>
              <a:tr h="431944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ja-JP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/>
                      </a:r>
                      <a:r>
                        <a:rPr lang="en-US" altLang="ja-JP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/>
                      </a:r>
                      <a:r>
                        <a:rPr lang="en-US" sz="1400" b="0" i="0" u="none" strike="noStrike" kern="1200" noProof="0">
                          <a:solidFill>
                            <a:srgbClr val="242424"/>
                          </a:solidFill>
                          <a:effectLst/>
                          <a:latin typeface="+mj-lt"/>
                        </a:rPr>
                        <a:t/>
                      </a:r>
                      <a:endParaRPr kumimoji="1" lang="en-US" altLang="ja-JP" sz="1400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6576" marR="36576" marT="0" marB="0" anchor="ctr">
                    <a:lnL w="38099">
                      <a:solidFill>
                        <a:schemeClr val="bg1"/>
                      </a:solidFill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2022</a:t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1570303"/>
                  </a:ext>
                </a:extLst>
              </a:tr>
              <a:tr h="43194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/>
                      </a:r>
                      <a:r>
                        <a:rPr lang="en-US" sz="1400" b="0" i="0" u="none" strike="noStrike" kern="1200" noProof="0">
                          <a:solidFill>
                            <a:srgbClr val="242424"/>
                          </a:solidFill>
                          <a:effectLst/>
                          <a:latin typeface="+mj-lt"/>
                        </a:rPr>
                        <a:t/>
                      </a:r>
                      <a:endParaRPr kumimoji="1" lang="en-US" altLang="ja-JP" sz="1400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6576" marR="36576" marT="0" marB="0" anchor="ctr">
                    <a:lnL w="38099">
                      <a:solidFill>
                        <a:schemeClr val="bg1"/>
                      </a:solidFill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2020</a:t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642664"/>
                  </a:ext>
                </a:extLst>
              </a:tr>
              <a:tr h="43194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/>
                      </a:r>
                      <a:r>
                        <a:rPr lang="en-US" sz="1400" b="0" i="0" u="none" strike="noStrike" kern="1200" noProof="0">
                          <a:solidFill>
                            <a:srgbClr val="242424"/>
                          </a:solidFill>
                          <a:effectLst/>
                          <a:latin typeface="+mj-lt"/>
                        </a:rPr>
                        <a:t/>
                      </a:r>
                      <a:endParaRPr kumimoji="1" lang="en-US" altLang="ja-JP" sz="1400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6576" marR="36576" marT="0" marB="0" anchor="ctr">
                    <a:lnL w="38099">
                      <a:solidFill>
                        <a:schemeClr val="bg1"/>
                      </a:solidFill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922824"/>
                  </a:ext>
                </a:extLst>
              </a:tr>
              <a:tr h="43194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/>
                      </a:r>
                      <a:r>
                        <a:rPr lang="en-US" sz="1400" b="0" i="0" u="none" strike="noStrike" kern="1200" noProof="0">
                          <a:solidFill>
                            <a:srgbClr val="242424"/>
                          </a:solidFill>
                          <a:effectLst/>
                          <a:latin typeface="+mj-lt"/>
                        </a:rPr>
                        <a:t/>
                      </a:r>
                      <a:endParaRPr kumimoji="1" lang="en-US" sz="1400" b="0" i="0" u="none" strike="noStrike" kern="1200" noProof="0">
                        <a:solidFill>
                          <a:srgbClr val="242424"/>
                        </a:solidFill>
                        <a:effectLst/>
                        <a:latin typeface="+mj-lt"/>
                      </a:endParaRPr>
                    </a:p>
                  </a:txBody>
                  <a:tcPr marL="36576" marR="36576" marT="0" marB="0" anchor="ctr">
                    <a:lnL w="38099">
                      <a:solidFill>
                        <a:schemeClr val="bg1"/>
                      </a:solidFill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4609190"/>
                  </a:ext>
                </a:extLst>
              </a:tr>
              <a:tr h="43194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/>
                      </a:r>
                      <a:r>
                        <a:rPr lang="en-US" sz="1400" b="0" i="0" u="none" strike="noStrike" kern="1200" noProof="0">
                          <a:solidFill>
                            <a:srgbClr val="242424"/>
                          </a:solidFill>
                          <a:effectLst/>
                          <a:latin typeface="+mj-lt"/>
                        </a:rPr>
                        <a:t/>
                      </a:r>
                      <a:endParaRPr kumimoji="1" lang="en-US" altLang="ja-JP" sz="1400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6576" marR="36576" marT="0" marB="0" anchor="ctr">
                    <a:lnL w="38099">
                      <a:solidFill>
                        <a:schemeClr val="bg1"/>
                      </a:solidFill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3148707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461ADD9E-6DE2-EB1B-AF6A-0785B7A73F37}"/>
              </a:ext>
            </a:extLst>
          </p:cNvPr>
          <p:cNvSpPr/>
          <p:nvPr/>
        </p:nvSpPr>
        <p:spPr>
          <a:xfrm>
            <a:off x="338069" y="6114409"/>
            <a:ext cx="11514415" cy="23082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/>
                </a:solidFill>
              </a:rPr>
              <a:t/>
            </a:r>
            <a:r>
              <a:rPr lang="en-US" sz="1000" baseline="30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sz="1000">
                <a:solidFill>
                  <a:schemeClr val="tx1"/>
                </a:solidFill>
              </a:rPr>
              <a:t/>
            </a:r>
          </a:p>
          <a:p>
            <a:r>
              <a:rPr lang="en-US" sz="1000">
                <a:solidFill>
                  <a:schemeClr val="tx1"/>
                </a:solidFill>
              </a:rPr>
              <a:t/>
            </a:r>
            <a:r>
              <a:rPr lang="en-US" sz="1000" err="1">
                <a:solidFill>
                  <a:schemeClr val="tx1"/>
                </a:solidFill>
              </a:rPr>
              <a:t/>
            </a:r>
            <a:endParaRPr lang="en-US" sz="1000">
              <a:solidFill>
                <a:schemeClr val="tx1"/>
              </a:solidFill>
              <a:cs typeface="Segoe U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2D2D8C-3193-223F-BDDD-CE95415B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673" y="44624"/>
            <a:ext cx="11508811" cy="831850"/>
          </a:xfrm>
        </p:spPr>
        <p:txBody>
          <a:bodyPr/>
          <a:lstStyle/>
          <a:p>
            <a:r>
              <a:rPr lang="en-US" sz="2000">
                <a:cs typeface="Segoe UI"/>
              </a:rPr>
              <a:t/>
            </a:r>
            <a:br>
              <a:rPr lang="en-US">
                <a:cs typeface="Segoe UI"/>
              </a:rPr>
            </a:br>
            <a:r>
              <a:rPr lang="en-US" sz="1600"/>
              <a:t/>
            </a:r>
            <a:endParaRPr lang="en-US" altLang="ja-JP">
              <a:cs typeface="Segoe U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CDBA8B-C630-9C51-B72D-0F5BCADB8861}"/>
              </a:ext>
            </a:extLst>
          </p:cNvPr>
          <p:cNvSpPr/>
          <p:nvPr/>
        </p:nvSpPr>
        <p:spPr>
          <a:xfrm>
            <a:off x="334963" y="3068054"/>
            <a:ext cx="11522075" cy="818146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12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AA1F8D-2D66-D6A6-C6AD-A197D981468D}"/>
              </a:ext>
            </a:extLst>
          </p:cNvPr>
          <p:cNvSpPr/>
          <p:nvPr/>
        </p:nvSpPr>
        <p:spPr>
          <a:xfrm>
            <a:off x="330409" y="3942090"/>
            <a:ext cx="11522075" cy="421105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50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BECB9-F480-95A2-F6F7-F479AEDF8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70F4BB-124A-A0AE-C14B-E3CB494DEF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133886"/>
              </p:ext>
            </p:extLst>
          </p:nvPr>
        </p:nvGraphicFramePr>
        <p:xfrm>
          <a:off x="335280" y="1341437"/>
          <a:ext cx="11521758" cy="4751384"/>
        </p:xfrm>
        <a:graphic>
          <a:graphicData uri="http://schemas.openxmlformats.org/drawingml/2006/table">
            <a:tbl>
              <a:tblPr/>
              <a:tblGrid>
                <a:gridCol w="1217215">
                  <a:extLst>
                    <a:ext uri="{9D8B030D-6E8A-4147-A177-3AD203B41FA5}">
                      <a16:colId xmlns:a16="http://schemas.microsoft.com/office/drawing/2014/main" val="3702341498"/>
                    </a:ext>
                  </a:extLst>
                </a:gridCol>
                <a:gridCol w="978192">
                  <a:extLst>
                    <a:ext uri="{9D8B030D-6E8A-4147-A177-3AD203B41FA5}">
                      <a16:colId xmlns:a16="http://schemas.microsoft.com/office/drawing/2014/main" val="2287175336"/>
                    </a:ext>
                  </a:extLst>
                </a:gridCol>
                <a:gridCol w="978192">
                  <a:extLst>
                    <a:ext uri="{9D8B030D-6E8A-4147-A177-3AD203B41FA5}">
                      <a16:colId xmlns:a16="http://schemas.microsoft.com/office/drawing/2014/main" val="1447588822"/>
                    </a:ext>
                  </a:extLst>
                </a:gridCol>
                <a:gridCol w="978192">
                  <a:extLst>
                    <a:ext uri="{9D8B030D-6E8A-4147-A177-3AD203B41FA5}">
                      <a16:colId xmlns:a16="http://schemas.microsoft.com/office/drawing/2014/main" val="2175933245"/>
                    </a:ext>
                  </a:extLst>
                </a:gridCol>
                <a:gridCol w="1504655">
                  <a:extLst>
                    <a:ext uri="{9D8B030D-6E8A-4147-A177-3AD203B41FA5}">
                      <a16:colId xmlns:a16="http://schemas.microsoft.com/office/drawing/2014/main" val="2876008597"/>
                    </a:ext>
                  </a:extLst>
                </a:gridCol>
                <a:gridCol w="2412374">
                  <a:extLst>
                    <a:ext uri="{9D8B030D-6E8A-4147-A177-3AD203B41FA5}">
                      <a16:colId xmlns:a16="http://schemas.microsoft.com/office/drawing/2014/main" val="842565704"/>
                    </a:ext>
                  </a:extLst>
                </a:gridCol>
                <a:gridCol w="795649">
                  <a:extLst>
                    <a:ext uri="{9D8B030D-6E8A-4147-A177-3AD203B41FA5}">
                      <a16:colId xmlns:a16="http://schemas.microsoft.com/office/drawing/2014/main" val="2244637599"/>
                    </a:ext>
                  </a:extLst>
                </a:gridCol>
                <a:gridCol w="2657289">
                  <a:extLst>
                    <a:ext uri="{9D8B030D-6E8A-4147-A177-3AD203B41FA5}">
                      <a16:colId xmlns:a16="http://schemas.microsoft.com/office/drawing/2014/main" val="4212092130"/>
                    </a:ext>
                  </a:extLst>
                </a:gridCol>
              </a:tblGrid>
              <a:tr h="431944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latin typeface="+mj-lt"/>
                        </a:rPr>
                        <a:t>Vietnam - Foreign Players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1" lang="en-US" sz="1400">
                          <a:solidFill>
                            <a:schemeClr val="bg1"/>
                          </a:solidFill>
                          <a:latin typeface="+mj-lt"/>
                        </a:rPr>
                        <a:t>Global entrants are selective; execution depth and local delivery quality remain key differentiators.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1" lang="en-US" sz="1400">
                          <a:solidFill>
                            <a:schemeClr val="bg1"/>
                          </a:solidFill>
                          <a:latin typeface="+mj-lt"/>
                        </a:rPr>
                        <a:t>Source: YCP Analysis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1" lang="en-US" sz="1400">
                          <a:solidFill>
                            <a:schemeClr val="bg1"/>
                          </a:solidFill>
                          <a:latin typeface="+mj-lt"/>
                        </a:rPr>
                        <a:t>Company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1" lang="en-US" sz="1400">
                          <a:solidFill>
                            <a:schemeClr val="bg1"/>
                          </a:solidFill>
                          <a:latin typeface="+mj-lt"/>
                        </a:rPr>
                        <a:t>Origin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1" lang="en-US" sz="1400">
                          <a:solidFill>
                            <a:schemeClr val="bg1"/>
                          </a:solidFill>
                          <a:latin typeface="+mj-lt"/>
                        </a:rPr>
                        <a:t>Mode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1" lang="en-US" sz="1400">
                          <a:solidFill>
                            <a:schemeClr val="bg1"/>
                          </a:solidFill>
                          <a:latin typeface="+mj-lt"/>
                        </a:rPr>
                        <a:t>Description</a:t>
                      </a:r>
                    </a:p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1" lang="en-US" sz="1400">
                          <a:solidFill>
                            <a:schemeClr val="bg1"/>
                          </a:solidFill>
                          <a:latin typeface="+mj-lt"/>
                        </a:rPr>
                        <a:t>TotalEnergies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1" lang="en-GB" sz="1400" b="0" i="0" u="none" strike="noStrike" noProof="0">
                          <a:solidFill>
                            <a:schemeClr val="bg1"/>
                          </a:solidFill>
                          <a:latin typeface="+mj-lt"/>
                        </a:rPr>
                        <a:t>Global capital strength but selective local execution footprint. Revenue: $200B+. Market share: Selective clean-energy projects and partnerships. Company type: International major. Company type: International major.</a:t>
                      </a:r>
                      <a:endParaRPr kumimoji="1" lang="en-US" sz="14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380367"/>
                  </a:ext>
                </a:extLst>
              </a:tr>
              <a:tr h="431944">
                <a:tc rowSpan="3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Shell</a:t>
                      </a:r>
                      <a:endParaRPr lang="en-US" sz="14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2016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Strong fuel portfolio but partner-dependent local route-to-market. Revenue: $250B+. Market share: LNG and downstream optionality. Company type: International major. Company type: International major.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Competitive Insights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Global entrants are selective; execution depth and local delivery quality remain key differentiators. | 2 players identified | Leader: TotalEnergies (Selective clean-energy projects and partnerships)</a:t>
                      </a:r>
                      <a:r>
                        <a:rPr kumimoji="1" lang="en-US" sz="14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9266436"/>
                  </a:ext>
                </a:extLst>
              </a:tr>
              <a:tr h="4319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2017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7892759"/>
                  </a:ext>
                </a:extLst>
              </a:tr>
              <a:tr h="431944">
                <a:tc vMerge="1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2022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  <a:r>
                        <a:rPr lang="en-US" sz="1400" b="0" baseline="3000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858034"/>
                  </a:ext>
                </a:extLst>
              </a:tr>
              <a:tr h="431944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/>
                      </a:r>
                    </a:p>
                  </a:txBody>
                  <a:tcPr marL="36576" marR="36576" marT="0" marB="0" anchor="ctr">
                    <a:lnL w="38099">
                      <a:solidFill>
                        <a:schemeClr val="bg1"/>
                      </a:solidFill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>2019</a:t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latin typeface="+mj-lt"/>
                        </a:rPr>
                        <a:t/>
                      </a:r>
                      <a:endParaRPr lang="en-US" sz="1400" b="0">
                        <a:latin typeface="+mj-lt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5463921"/>
                  </a:ext>
                </a:extLst>
              </a:tr>
              <a:tr h="431944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6576" marR="36576" marT="0" marB="0" anchor="ctr">
                    <a:lnL w="38099">
                      <a:solidFill>
                        <a:schemeClr val="bg1"/>
                      </a:solidFill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>2021</a:t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/>
                      </a:r>
                      <a:r>
                        <a:rPr lang="en-US" sz="1400" b="0" err="1">
                          <a:latin typeface="+mj-lt"/>
                        </a:rPr>
                        <a:t/>
                      </a:r>
                      <a:endParaRPr lang="en-US" sz="1400" b="0">
                        <a:latin typeface="+mj-lt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039480"/>
                  </a:ext>
                </a:extLst>
              </a:tr>
              <a:tr h="431944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ja-JP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/>
                      </a:r>
                      <a:r>
                        <a:rPr lang="en-US" altLang="ja-JP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/>
                      </a:r>
                      <a:r>
                        <a:rPr lang="en-US" sz="1400" b="0" i="0" u="none" strike="noStrike" kern="1200" noProof="0">
                          <a:solidFill>
                            <a:srgbClr val="242424"/>
                          </a:solidFill>
                          <a:effectLst/>
                          <a:latin typeface="+mj-lt"/>
                        </a:rPr>
                        <a:t/>
                      </a:r>
                      <a:endParaRPr kumimoji="1" lang="en-US" altLang="ja-JP" sz="1400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6576" marR="36576" marT="0" marB="0" anchor="ctr">
                    <a:lnL w="38099">
                      <a:solidFill>
                        <a:schemeClr val="bg1"/>
                      </a:solidFill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2022</a:t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1570303"/>
                  </a:ext>
                </a:extLst>
              </a:tr>
              <a:tr h="43194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/>
                      </a:r>
                      <a:r>
                        <a:rPr lang="en-US" sz="1400" b="0" i="0" u="none" strike="noStrike" kern="1200" noProof="0">
                          <a:solidFill>
                            <a:srgbClr val="242424"/>
                          </a:solidFill>
                          <a:effectLst/>
                          <a:latin typeface="+mj-lt"/>
                        </a:rPr>
                        <a:t/>
                      </a:r>
                      <a:endParaRPr kumimoji="1" lang="en-US" altLang="ja-JP" sz="1400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6576" marR="36576" marT="0" marB="0" anchor="ctr">
                    <a:lnL w="38099">
                      <a:solidFill>
                        <a:schemeClr val="bg1"/>
                      </a:solidFill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2020</a:t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642664"/>
                  </a:ext>
                </a:extLst>
              </a:tr>
              <a:tr h="43194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/>
                      </a:r>
                      <a:r>
                        <a:rPr lang="en-US" sz="1400" b="0" i="0" u="none" strike="noStrike" kern="1200" noProof="0">
                          <a:solidFill>
                            <a:srgbClr val="242424"/>
                          </a:solidFill>
                          <a:effectLst/>
                          <a:latin typeface="+mj-lt"/>
                        </a:rPr>
                        <a:t/>
                      </a:r>
                      <a:endParaRPr kumimoji="1" lang="en-US" altLang="ja-JP" sz="1400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6576" marR="36576" marT="0" marB="0" anchor="ctr">
                    <a:lnL w="38099">
                      <a:solidFill>
                        <a:schemeClr val="bg1"/>
                      </a:solidFill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922824"/>
                  </a:ext>
                </a:extLst>
              </a:tr>
              <a:tr h="43194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/>
                      </a:r>
                      <a:r>
                        <a:rPr lang="en-US" sz="1400" b="0" i="0" u="none" strike="noStrike" kern="1200" noProof="0">
                          <a:solidFill>
                            <a:srgbClr val="242424"/>
                          </a:solidFill>
                          <a:effectLst/>
                          <a:latin typeface="+mj-lt"/>
                        </a:rPr>
                        <a:t/>
                      </a:r>
                      <a:endParaRPr kumimoji="1" lang="en-US" sz="1400" b="0" i="0" u="none" strike="noStrike" kern="1200" noProof="0">
                        <a:solidFill>
                          <a:srgbClr val="242424"/>
                        </a:solidFill>
                        <a:effectLst/>
                        <a:latin typeface="+mj-lt"/>
                      </a:endParaRPr>
                    </a:p>
                  </a:txBody>
                  <a:tcPr marL="36576" marR="36576" marT="0" marB="0" anchor="ctr">
                    <a:lnL w="38099">
                      <a:solidFill>
                        <a:schemeClr val="bg1"/>
                      </a:solidFill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4609190"/>
                  </a:ext>
                </a:extLst>
              </a:tr>
              <a:tr h="43194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/>
                      </a:r>
                      <a:r>
                        <a:rPr lang="en-US" sz="1400" b="0" i="0" u="none" strike="noStrike" kern="1200" noProof="0">
                          <a:solidFill>
                            <a:srgbClr val="242424"/>
                          </a:solidFill>
                          <a:effectLst/>
                          <a:latin typeface="+mj-lt"/>
                        </a:rPr>
                        <a:t/>
                      </a:r>
                      <a:endParaRPr kumimoji="1" lang="en-US" altLang="ja-JP" sz="1400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6576" marR="36576" marT="0" marB="0" anchor="ctr">
                    <a:lnL w="38099">
                      <a:solidFill>
                        <a:schemeClr val="bg1"/>
                      </a:solidFill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3148707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461ADD9E-6DE2-EB1B-AF6A-0785B7A73F37}"/>
              </a:ext>
            </a:extLst>
          </p:cNvPr>
          <p:cNvSpPr/>
          <p:nvPr/>
        </p:nvSpPr>
        <p:spPr>
          <a:xfrm>
            <a:off x="338069" y="6114409"/>
            <a:ext cx="11514415" cy="23082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/>
                </a:solidFill>
              </a:rPr>
              <a:t/>
            </a:r>
            <a:r>
              <a:rPr lang="en-US" sz="1000" baseline="30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sz="1000">
                <a:solidFill>
                  <a:schemeClr val="tx1"/>
                </a:solidFill>
              </a:rPr>
              <a:t/>
            </a:r>
          </a:p>
          <a:p>
            <a:r>
              <a:rPr lang="en-US" sz="1000">
                <a:solidFill>
                  <a:schemeClr val="tx1"/>
                </a:solidFill>
              </a:rPr>
              <a:t/>
            </a:r>
            <a:r>
              <a:rPr lang="en-US" sz="1000" err="1">
                <a:solidFill>
                  <a:schemeClr val="tx1"/>
                </a:solidFill>
              </a:rPr>
              <a:t/>
            </a:r>
            <a:endParaRPr lang="en-US" sz="1000">
              <a:solidFill>
                <a:schemeClr val="tx1"/>
              </a:solidFill>
              <a:cs typeface="Segoe U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2D2D8C-3193-223F-BDDD-CE95415B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673" y="44624"/>
            <a:ext cx="11508811" cy="831850"/>
          </a:xfrm>
        </p:spPr>
        <p:txBody>
          <a:bodyPr/>
          <a:lstStyle/>
          <a:p>
            <a:r>
              <a:rPr lang="en-US" sz="2000">
                <a:cs typeface="Segoe UI"/>
              </a:rPr>
              <a:t/>
            </a:r>
            <a:br>
              <a:rPr lang="en-US">
                <a:cs typeface="Segoe UI"/>
              </a:rPr>
            </a:br>
            <a:r>
              <a:rPr lang="en-US" sz="1600"/>
              <a:t/>
            </a:r>
            <a:endParaRPr lang="en-US" altLang="ja-JP">
              <a:cs typeface="Segoe U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CDBA8B-C630-9C51-B72D-0F5BCADB8861}"/>
              </a:ext>
            </a:extLst>
          </p:cNvPr>
          <p:cNvSpPr/>
          <p:nvPr/>
        </p:nvSpPr>
        <p:spPr>
          <a:xfrm>
            <a:off x="334963" y="3068054"/>
            <a:ext cx="11522075" cy="818146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12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AA1F8D-2D66-D6A6-C6AD-A197D981468D}"/>
              </a:ext>
            </a:extLst>
          </p:cNvPr>
          <p:cNvSpPr/>
          <p:nvPr/>
        </p:nvSpPr>
        <p:spPr>
          <a:xfrm>
            <a:off x="330409" y="3942090"/>
            <a:ext cx="11522075" cy="421105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50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D9D6B-F783-A97D-9529-6F717AA41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7AF51B6-52AB-CE56-2F90-4F8F72A15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>
                <a:ea typeface="+mj-lt"/>
                <a:cs typeface="+mj-lt"/>
              </a:rPr>
              <a:t>Vietnam - Entry Case Study</a:t>
            </a:r>
            <a:br>
              <a:rPr lang="en-US">
                <a:ea typeface="+mj-lt"/>
                <a:cs typeface="+mj-lt"/>
              </a:rPr>
            </a:br>
            <a:r>
              <a:rPr lang="en-US" sz="1600">
                <a:ea typeface="+mj-lt"/>
                <a:cs typeface="+mj-lt"/>
              </a:rPr>
              <a:t>Source: YCP Analysis</a:t>
            </a:r>
            <a:r>
              <a:rPr lang="en-US" sz="1600"/>
              <a:t>Company</a:t>
            </a:r>
            <a:endParaRPr lang="en-US" sz="1600">
              <a:ea typeface="+mj-lt"/>
              <a:cs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EECA01-B633-AAC4-0CAE-C5516488F56A}"/>
              </a:ext>
            </a:extLst>
          </p:cNvPr>
          <p:cNvSpPr txBox="1"/>
          <p:nvPr/>
        </p:nvSpPr>
        <p:spPr>
          <a:xfrm>
            <a:off x="340272" y="6095476"/>
            <a:ext cx="11516765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1000">
                <a:ea typeface="Meiryo UI"/>
                <a:cs typeface="Times New Roman"/>
              </a:rPr>
              <a:t>Osaka Gas</a:t>
            </a:r>
            <a:r>
              <a:rPr lang="en-US" sz="1000">
                <a:sym typeface="Wingdings"/>
              </a:rPr>
              <a:t>Entry Mode</a:t>
            </a:r>
          </a:p>
          <a:p>
            <a:r>
              <a:rPr lang="en-GB" sz="1000">
                <a:ea typeface="Meiryo UI"/>
                <a:cs typeface="Times New Roman"/>
              </a:rPr>
              <a:t>JV + distributed energy projects</a:t>
            </a:r>
            <a:r>
              <a:rPr kumimoji="1" lang="en-GB" sz="1000" b="0" i="0" u="none" strike="noStrike" kern="1200">
                <a:effectLst/>
                <a:ea typeface="Meiryo UI"/>
                <a:cs typeface="Times New Roman"/>
              </a:rPr>
              <a:t>Outcome</a:t>
            </a:r>
            <a:r>
              <a:rPr lang="en-GB" sz="1000">
                <a:ea typeface="Meiryo UI"/>
                <a:cs typeface="Times New Roman"/>
              </a:rPr>
              <a:t>Scaled to multiple industrial sites with long-term contracts</a:t>
            </a:r>
            <a:endParaRPr lang="en-MY" sz="1000">
              <a:ea typeface="Yu mincho"/>
              <a:cs typeface="Times New Roman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E613AC3-DD7A-B0F8-DA9A-1346DF8CD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765620"/>
              </p:ext>
            </p:extLst>
          </p:nvPr>
        </p:nvGraphicFramePr>
        <p:xfrm>
          <a:off x="335280" y="1341437"/>
          <a:ext cx="11516765" cy="4751389"/>
        </p:xfrm>
        <a:graphic>
          <a:graphicData uri="http://schemas.openxmlformats.org/drawingml/2006/table">
            <a:tbl>
              <a:tblPr/>
              <a:tblGrid>
                <a:gridCol w="964131">
                  <a:extLst>
                    <a:ext uri="{9D8B030D-6E8A-4147-A177-3AD203B41FA5}">
                      <a16:colId xmlns:a16="http://schemas.microsoft.com/office/drawing/2014/main" val="3702341498"/>
                    </a:ext>
                  </a:extLst>
                </a:gridCol>
                <a:gridCol w="2638158">
                  <a:extLst>
                    <a:ext uri="{9D8B030D-6E8A-4147-A177-3AD203B41FA5}">
                      <a16:colId xmlns:a16="http://schemas.microsoft.com/office/drawing/2014/main" val="4212092130"/>
                    </a:ext>
                  </a:extLst>
                </a:gridCol>
                <a:gridCol w="2638159">
                  <a:extLst>
                    <a:ext uri="{9D8B030D-6E8A-4147-A177-3AD203B41FA5}">
                      <a16:colId xmlns:a16="http://schemas.microsoft.com/office/drawing/2014/main" val="3174331982"/>
                    </a:ext>
                  </a:extLst>
                </a:gridCol>
                <a:gridCol w="2638159">
                  <a:extLst>
                    <a:ext uri="{9D8B030D-6E8A-4147-A177-3AD203B41FA5}">
                      <a16:colId xmlns:a16="http://schemas.microsoft.com/office/drawing/2014/main" val="851009789"/>
                    </a:ext>
                  </a:extLst>
                </a:gridCol>
                <a:gridCol w="2638158">
                  <a:extLst>
                    <a:ext uri="{9D8B030D-6E8A-4147-A177-3AD203B41FA5}">
                      <a16:colId xmlns:a16="http://schemas.microsoft.com/office/drawing/2014/main" val="1481112521"/>
                    </a:ext>
                  </a:extLst>
                </a:gridCol>
              </a:tblGrid>
              <a:tr h="50992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bg1"/>
                          </a:solidFill>
                          <a:latin typeface="+mj-lt"/>
                        </a:rPr>
                        <a:t>Key Factor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219075" marR="0" lvl="0" indent="-2190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Char char="n"/>
                        <a:tabLst/>
                        <a:defRPr/>
                      </a:pPr>
                      <a:r>
                        <a:rPr kumimoji="1" lang="en-US" altLang="ja-JP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/>
                          <a:ea typeface="Yu mincho"/>
                          <a:cs typeface="+mn-cs"/>
                        </a:rPr>
                        <a:t>Local partner access + clear value proposition for Japanese manufacturers</a:t>
                      </a:r>
                      <a:r>
                        <a:rPr kumimoji="1" lang="en-US" altLang="ja-JP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Lesson 1</a:t>
                      </a:r>
                    </a:p>
                    <a:p>
                      <a:pPr marL="219075" marR="0" lvl="0" indent="-2190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Char char="n"/>
                        <a:tabLst/>
                        <a:defRPr/>
                      </a:pPr>
                      <a:r>
                        <a:rPr kumimoji="1" lang="en-US" altLang="ja-JP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Use partner-led access to shorten commercial and regulatory cycle time.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266436"/>
                  </a:ext>
                </a:extLst>
              </a:tr>
              <a:tr h="5099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Lesson 2</a:t>
                      </a:r>
                    </a:p>
                  </a:txBody>
                  <a:tcPr marL="36576" marR="36576" marT="0" marB="0" anchor="ctr">
                    <a:lnL w="38099">
                      <a:solidFill>
                        <a:schemeClr val="bg1"/>
                      </a:solidFill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None/>
                        <a:tabLst/>
                        <a:defRPr/>
                      </a:pPr>
                      <a:r>
                        <a:rPr kumimoji="1" lang="en-US" altLang="ja-JP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Anchor early pipeline with Japanese FDI accounts requiring decarbonization support.</a:t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463921"/>
                  </a:ext>
                </a:extLst>
              </a:tr>
              <a:tr h="509920"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ja-JP" sz="1400" kern="120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Lesson 3</a:t>
                      </a:r>
                    </a:p>
                  </a:txBody>
                  <a:tcPr marL="36576" marR="36576" marT="0" marB="0" anchor="ctr">
                    <a:lnL w="38099">
                      <a:solidFill>
                        <a:schemeClr val="bg1"/>
                      </a:solidFill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None/>
                        <a:tabLst/>
                        <a:defRPr/>
                      </a:pPr>
                      <a:r>
                        <a:rPr kumimoji="1" lang="en-US" altLang="ja-JP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Design contracts around measurable savings and delivery reliability.</a:t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570303"/>
                  </a:ext>
                </a:extLst>
              </a:tr>
              <a:tr h="600225">
                <a:tc rowSpan="2"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1" lang="en-US" altLang="ja-JP" sz="1400" kern="120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/>
                      </a:r>
                    </a:p>
                  </a:txBody>
                  <a:tcPr marL="36576" marR="36576" marT="0" marB="0" anchor="ctr">
                    <a:lnL w="38099">
                      <a:solidFill>
                        <a:schemeClr val="bg1"/>
                      </a:solidFill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219075" indent="-219075">
                        <a:buSzPct val="100000"/>
                        <a:buFont typeface="Wingdings"/>
                        <a:buChar char="n"/>
                        <a:defRPr/>
                      </a:pPr>
                      <a:endParaRPr kumimoji="1" lang="ja-JP" sz="1400" b="0" i="0" u="none" strike="noStrike" kern="1200" noProof="0">
                        <a:solidFill>
                          <a:schemeClr val="tx1"/>
                        </a:solidFill>
                        <a:effectLst/>
                        <a:latin typeface="+mj-lt"/>
                        <a:ea typeface="+mj-ea"/>
                        <a:cs typeface="+mn-cs"/>
                      </a:endParaRPr>
                    </a:p>
                  </a:txBody>
                  <a:tcPr marL="36000" marR="36000" marT="36000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19075" indent="-219075">
                        <a:buSzPct val="100000"/>
                        <a:buFont typeface="Wingdings"/>
                        <a:buChar char="n"/>
                        <a:defRPr/>
                      </a:pPr>
                      <a:endParaRPr kumimoji="1" lang="en-US" altLang="ja-JP" sz="1400" b="0" i="0" u="none" strike="noStrike" kern="1200" noProof="0">
                        <a:solidFill>
                          <a:schemeClr val="tx1"/>
                        </a:solidFill>
                        <a:effectLst/>
                        <a:latin typeface="+mj-lt"/>
                        <a:ea typeface="+mj-ea"/>
                        <a:cs typeface="+mn-cs"/>
                      </a:endParaRPr>
                    </a:p>
                  </a:txBody>
                  <a:tcPr marL="36000" marR="36000" marT="36000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19075" indent="-219075">
                        <a:buSzPct val="100000"/>
                        <a:buFont typeface="Wingdings"/>
                        <a:buChar char="n"/>
                        <a:defRPr/>
                      </a:pPr>
                      <a:endParaRPr kumimoji="1" lang="ja-JP" sz="1400" b="0" i="0" u="none" strike="noStrike" kern="1200" noProof="0">
                        <a:solidFill>
                          <a:schemeClr val="tx1"/>
                        </a:solidFill>
                        <a:effectLst/>
                        <a:latin typeface="+mj-lt"/>
                        <a:ea typeface="+mj-ea"/>
                        <a:cs typeface="+mn-cs"/>
                      </a:endParaRPr>
                    </a:p>
                  </a:txBody>
                  <a:tcPr marL="36000" marR="36000" marT="36000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19075" indent="-219075">
                        <a:buSzPct val="100000"/>
                        <a:buFont typeface="Wingdings"/>
                        <a:buChar char="n"/>
                        <a:defRPr/>
                      </a:pPr>
                      <a:endParaRPr lang="en-US" sz="1400" b="0">
                        <a:solidFill>
                          <a:schemeClr val="tx1"/>
                        </a:solidFill>
                        <a:latin typeface="+mj-lt"/>
                        <a:ea typeface="+mn-lt"/>
                        <a:cs typeface="+mn-lt"/>
                      </a:endParaRPr>
                    </a:p>
                    <a:p>
                      <a:pPr marL="219075" indent="-219075">
                        <a:buSzPct val="100000"/>
                        <a:buFont typeface="Wingdings"/>
                        <a:buChar char="n"/>
                        <a:defRPr/>
                      </a:pPr>
                      <a:endParaRPr lang="en-US" sz="1400" b="0">
                        <a:solidFill>
                          <a:schemeClr val="tx1"/>
                        </a:solidFill>
                        <a:latin typeface="+mj-lt"/>
                        <a:ea typeface="+mn-lt"/>
                        <a:cs typeface="+mn-lt"/>
                      </a:endParaRPr>
                    </a:p>
                  </a:txBody>
                  <a:tcPr marL="36000" marR="36000" marT="36000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8198545"/>
                  </a:ext>
                </a:extLst>
              </a:tr>
              <a:tr h="211148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36576" marR="36576" marT="0" marB="0" anchor="ctr">
                    <a:lnL w="38099">
                      <a:solidFill>
                        <a:schemeClr val="bg1"/>
                      </a:solidFill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219075" indent="-219075">
                        <a:buSzPct val="100000"/>
                        <a:buFont typeface="Wingdings"/>
                        <a:buChar char="n"/>
                        <a:defRPr/>
                      </a:pPr>
                      <a:r>
                        <a:rPr kumimoji="1" lang="en-US" altLang="ja-JP" sz="14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j-ea"/>
                          <a:cs typeface="+mn-cs"/>
                        </a:rPr>
                        <a:t/>
                      </a:r>
                      <a:r>
                        <a:rPr lang="en-US" sz="1400">
                          <a:sym typeface="Wingdings"/>
                        </a:rPr>
                        <a:t/>
                      </a:r>
                    </a:p>
                    <a:p>
                      <a:pPr marL="219075" indent="-219075">
                        <a:buSzPct val="100000"/>
                        <a:buFont typeface="Wingdings"/>
                        <a:buChar char="n"/>
                        <a:defRPr/>
                      </a:pPr>
                      <a:r>
                        <a:rPr kumimoji="1" lang="en-US" altLang="ja-JP" sz="14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j-ea"/>
                          <a:cs typeface="+mn-cs"/>
                        </a:rPr>
                        <a:t/>
                      </a:r>
                    </a:p>
                    <a:p>
                      <a:pPr marL="219075" indent="-219075">
                        <a:buSzPct val="100000"/>
                        <a:buFont typeface="Wingdings"/>
                        <a:buChar char="n"/>
                        <a:defRPr/>
                      </a:pPr>
                      <a:r>
                        <a:rPr kumimoji="1" lang="en-US" altLang="ja-JP" sz="14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j-ea"/>
                          <a:cs typeface="+mn-cs"/>
                        </a:rPr>
                        <a:t/>
                      </a:r>
                      <a:endParaRPr kumimoji="1" lang="ja-JP" sz="1400" b="0" i="0" u="none" strike="noStrike" kern="1200" noProof="0">
                        <a:solidFill>
                          <a:schemeClr val="tx1"/>
                        </a:solidFill>
                        <a:effectLst/>
                        <a:latin typeface="+mj-lt"/>
                        <a:ea typeface="+mj-ea"/>
                        <a:cs typeface="+mn-cs"/>
                      </a:endParaRPr>
                    </a:p>
                  </a:txBody>
                  <a:tcPr marL="36000" marR="36000" marT="36000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19075" indent="-219075">
                        <a:buSzPct val="100000"/>
                        <a:buFont typeface="Wingdings"/>
                        <a:buChar char="n"/>
                        <a:defRPr/>
                      </a:pPr>
                      <a:r>
                        <a:rPr kumimoji="1" lang="en-US" altLang="ja-JP" sz="14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j-ea"/>
                          <a:cs typeface="+mn-cs"/>
                        </a:rPr>
                        <a:t/>
                      </a:r>
                    </a:p>
                    <a:p>
                      <a:pPr marL="219075" indent="-219075">
                        <a:buSzPct val="100000"/>
                        <a:buFont typeface="Wingdings"/>
                        <a:buChar char="n"/>
                        <a:defRPr/>
                      </a:pPr>
                      <a:r>
                        <a:rPr kumimoji="1" lang="en-US" altLang="ja-JP" sz="14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j-ea"/>
                          <a:cs typeface="+mn-cs"/>
                        </a:rPr>
                        <a:t/>
                      </a:r>
                    </a:p>
                    <a:p>
                      <a:pPr marL="219075" indent="-219075">
                        <a:buSzPct val="100000"/>
                        <a:buFont typeface="Wingdings"/>
                        <a:buChar char="n"/>
                        <a:defRPr/>
                      </a:pPr>
                      <a:r>
                        <a:rPr kumimoji="1" lang="en-US" altLang="ja-JP" sz="14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j-ea"/>
                          <a:cs typeface="+mn-cs"/>
                        </a:rPr>
                        <a:t/>
                      </a:r>
                    </a:p>
                  </a:txBody>
                  <a:tcPr marL="36000" marR="36000" marT="36000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19075" indent="-219075">
                        <a:buSzPct val="100000"/>
                        <a:buFont typeface="Wingdings"/>
                        <a:buChar char="n"/>
                        <a:defRPr/>
                      </a:pPr>
                      <a:r>
                        <a:rPr kumimoji="1" lang="en-US" altLang="ja-JP" sz="14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j-ea"/>
                          <a:cs typeface="+mn-cs"/>
                        </a:rPr>
                        <a:t/>
                      </a:r>
                    </a:p>
                    <a:p>
                      <a:pPr marL="219075" indent="-219075">
                        <a:buSzPct val="100000"/>
                        <a:buFont typeface="Wingdings"/>
                        <a:buChar char="n"/>
                        <a:defRPr/>
                      </a:pPr>
                      <a:r>
                        <a:rPr kumimoji="1" lang="en-US" altLang="ja-JP" sz="14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j-ea"/>
                          <a:cs typeface="+mn-cs"/>
                        </a:rPr>
                        <a:t/>
                      </a:r>
                      <a:r>
                        <a:rPr lang="en-US" sz="1400">
                          <a:sym typeface="Wingdings"/>
                        </a:rPr>
                        <a:t/>
                      </a:r>
                      <a:r>
                        <a:rPr kumimoji="1" lang="en-US" altLang="ja-JP" sz="14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j-ea"/>
                          <a:cs typeface="+mn-cs"/>
                        </a:rPr>
                        <a:t/>
                      </a:r>
                      <a:endParaRPr kumimoji="1" lang="ja-JP" sz="1400" b="0" i="0" u="none" strike="noStrike" kern="1200" noProof="0">
                        <a:solidFill>
                          <a:schemeClr val="tx1"/>
                        </a:solidFill>
                        <a:effectLst/>
                        <a:latin typeface="+mj-lt"/>
                        <a:ea typeface="+mj-ea"/>
                        <a:cs typeface="+mn-cs"/>
                      </a:endParaRPr>
                    </a:p>
                  </a:txBody>
                  <a:tcPr marL="36000" marR="36000" marT="36000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19075" indent="-219075">
                        <a:buSzPct val="100000"/>
                        <a:buFont typeface="Wingdings"/>
                        <a:buChar char="n"/>
                        <a:defRPr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+mj-lt"/>
                          <a:ea typeface="+mn-lt"/>
                          <a:cs typeface="+mn-lt"/>
                        </a:rPr>
                        <a:t/>
                      </a:r>
                    </a:p>
                    <a:p>
                      <a:pPr marL="219075" indent="-219075">
                        <a:buSzPct val="100000"/>
                        <a:buFont typeface="Wingdings"/>
                        <a:buChar char="n"/>
                        <a:defRPr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+mj-lt"/>
                          <a:ea typeface="+mn-lt"/>
                          <a:cs typeface="+mn-lt"/>
                        </a:rPr>
                        <a:t/>
                      </a:r>
                    </a:p>
                  </a:txBody>
                  <a:tcPr marL="36000" marR="36000" marT="36000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642664"/>
                  </a:ext>
                </a:extLst>
              </a:tr>
              <a:tr h="50992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1" lang="en-US" altLang="ja-JP" sz="1400" kern="120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/>
                      </a:r>
                    </a:p>
                  </a:txBody>
                  <a:tcPr marL="36576" marR="36576" marT="0" marB="0" anchor="ctr">
                    <a:lnL w="38099">
                      <a:solidFill>
                        <a:schemeClr val="bg1"/>
                      </a:solidFill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None/>
                        <a:tabLst/>
                        <a:defRPr/>
                      </a:pPr>
                      <a:r>
                        <a:rPr kumimoji="1" lang="en-US" altLang="ja-JP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r>
                        <a:rPr kumimoji="1" lang="en-US" altLang="ja-JP" sz="14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r>
                        <a:rPr kumimoji="1" lang="en-US" altLang="ja-JP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922824"/>
                  </a:ext>
                </a:extLst>
              </a:tr>
            </a:tbl>
          </a:graphicData>
        </a:graphic>
      </p:graphicFrame>
      <p:sp>
        <p:nvSpPr>
          <p:cNvPr id="16" name="AutoShape 22">
            <a:extLst>
              <a:ext uri="{FF2B5EF4-FFF2-40B4-BE49-F238E27FC236}">
                <a16:creationId xmlns:a16="http://schemas.microsoft.com/office/drawing/2014/main" id="{8F44BA11-D599-FDD6-1D51-7429199BF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9803" y="2933616"/>
            <a:ext cx="2682000" cy="481979"/>
          </a:xfrm>
          <a:prstGeom prst="homePlate">
            <a:avLst>
              <a:gd name="adj" fmla="val 24229"/>
            </a:avLst>
          </a:prstGeom>
          <a:solidFill>
            <a:schemeClr val="accent1">
              <a:lumMod val="75000"/>
            </a:schemeClr>
          </a:solidFill>
          <a:ln w="381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36000" tIns="0" rIns="36000" bIns="0" anchor="ctr"/>
          <a:lstStyle/>
          <a:p>
            <a:pPr marL="91440" lvl="1"/>
            <a:r>
              <a:rPr lang="en-US" altLang="ja-JP" sz="1400">
                <a:solidFill>
                  <a:schemeClr val="bg1"/>
                </a:solidFill>
                <a:ea typeface="+mn-lt"/>
                <a:cs typeface="+mn-lt"/>
              </a:rPr>
              <a:t/>
            </a:r>
            <a:endParaRPr lang="en-US" altLang="ja-JP">
              <a:solidFill>
                <a:schemeClr val="bg1"/>
              </a:solidFill>
            </a:endParaRPr>
          </a:p>
        </p:txBody>
      </p:sp>
      <p:sp>
        <p:nvSpPr>
          <p:cNvPr id="18" name="AutoShape 22">
            <a:extLst>
              <a:ext uri="{FF2B5EF4-FFF2-40B4-BE49-F238E27FC236}">
                <a16:creationId xmlns:a16="http://schemas.microsoft.com/office/drawing/2014/main" id="{9431E6F2-6D83-FFC2-F616-CDC0B65A86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3680" y="2933616"/>
            <a:ext cx="2682000" cy="481979"/>
          </a:xfrm>
          <a:prstGeom prst="homePlate">
            <a:avLst>
              <a:gd name="adj" fmla="val 24229"/>
            </a:avLst>
          </a:prstGeom>
          <a:solidFill>
            <a:schemeClr val="accent1">
              <a:lumMod val="75000"/>
            </a:schemeClr>
          </a:solidFill>
          <a:ln w="381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36000" tIns="0" rIns="36000" bIns="0" anchor="ctr"/>
          <a:lstStyle/>
          <a:p>
            <a:pPr marL="91440" lvl="1"/>
            <a:r>
              <a:rPr lang="en-US" altLang="ja-JP" sz="1400">
                <a:solidFill>
                  <a:schemeClr val="bg1"/>
                </a:solidFill>
                <a:ea typeface="+mn-lt"/>
                <a:cs typeface="+mn-lt"/>
              </a:rPr>
              <a:t/>
            </a:r>
            <a:endParaRPr lang="en-US" altLang="ja-JP">
              <a:solidFill>
                <a:schemeClr val="bg1"/>
              </a:solidFill>
            </a:endParaRPr>
          </a:p>
        </p:txBody>
      </p:sp>
      <p:sp>
        <p:nvSpPr>
          <p:cNvPr id="27" name="AutoShape 22">
            <a:extLst>
              <a:ext uri="{FF2B5EF4-FFF2-40B4-BE49-F238E27FC236}">
                <a16:creationId xmlns:a16="http://schemas.microsoft.com/office/drawing/2014/main" id="{95205CA5-660B-FF58-825B-31488933A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7558" y="2933616"/>
            <a:ext cx="2682000" cy="481979"/>
          </a:xfrm>
          <a:prstGeom prst="homePlate">
            <a:avLst>
              <a:gd name="adj" fmla="val 24229"/>
            </a:avLst>
          </a:prstGeom>
          <a:solidFill>
            <a:schemeClr val="accent1">
              <a:lumMod val="75000"/>
            </a:schemeClr>
          </a:solidFill>
          <a:ln w="381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36000" tIns="0" rIns="36000" bIns="0" anchor="ctr"/>
          <a:lstStyle/>
          <a:p>
            <a:pPr marL="91440" lvl="1"/>
            <a:r>
              <a:rPr lang="en-US" altLang="ja-JP" sz="1400">
                <a:solidFill>
                  <a:schemeClr val="bg1"/>
                </a:solidFill>
                <a:ea typeface="+mn-lt"/>
                <a:cs typeface="+mn-lt"/>
              </a:rPr>
              <a:t/>
            </a:r>
            <a:endParaRPr lang="en-US" altLang="ja-JP">
              <a:solidFill>
                <a:schemeClr val="bg1"/>
              </a:solidFill>
            </a:endParaRPr>
          </a:p>
        </p:txBody>
      </p:sp>
      <p:sp>
        <p:nvSpPr>
          <p:cNvPr id="28" name="AutoShape 22">
            <a:extLst>
              <a:ext uri="{FF2B5EF4-FFF2-40B4-BE49-F238E27FC236}">
                <a16:creationId xmlns:a16="http://schemas.microsoft.com/office/drawing/2014/main" id="{8DBF6228-F85C-0F0A-D1CC-9D21ED03A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1436" y="2933616"/>
            <a:ext cx="2682000" cy="481979"/>
          </a:xfrm>
          <a:prstGeom prst="homePlate">
            <a:avLst>
              <a:gd name="adj" fmla="val 24229"/>
            </a:avLst>
          </a:prstGeom>
          <a:solidFill>
            <a:schemeClr val="accent1">
              <a:lumMod val="75000"/>
            </a:schemeClr>
          </a:solidFill>
          <a:ln w="381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36000" tIns="0" rIns="36000" bIns="0" anchor="ctr"/>
          <a:lstStyle/>
          <a:p>
            <a:pPr marL="91440" lvl="1"/>
            <a:r>
              <a:rPr lang="en-US" altLang="ja-JP" sz="1400">
                <a:solidFill>
                  <a:schemeClr val="bg1"/>
                </a:solidFill>
                <a:ea typeface="+mn-lt"/>
                <a:cs typeface="+mn-lt"/>
              </a:rPr>
              <a:t/>
            </a:r>
            <a:endParaRPr lang="en-US" altLang="ja-JP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371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BECB9-F480-95A2-F6F7-F479AEDF8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70F4BB-124A-A0AE-C14B-E3CB494DEF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133886"/>
              </p:ext>
            </p:extLst>
          </p:nvPr>
        </p:nvGraphicFramePr>
        <p:xfrm>
          <a:off x="335280" y="1341437"/>
          <a:ext cx="11521758" cy="4751384"/>
        </p:xfrm>
        <a:graphic>
          <a:graphicData uri="http://schemas.openxmlformats.org/drawingml/2006/table">
            <a:tbl>
              <a:tblPr/>
              <a:tblGrid>
                <a:gridCol w="1217215">
                  <a:extLst>
                    <a:ext uri="{9D8B030D-6E8A-4147-A177-3AD203B41FA5}">
                      <a16:colId xmlns:a16="http://schemas.microsoft.com/office/drawing/2014/main" val="3702341498"/>
                    </a:ext>
                  </a:extLst>
                </a:gridCol>
                <a:gridCol w="978192">
                  <a:extLst>
                    <a:ext uri="{9D8B030D-6E8A-4147-A177-3AD203B41FA5}">
                      <a16:colId xmlns:a16="http://schemas.microsoft.com/office/drawing/2014/main" val="2287175336"/>
                    </a:ext>
                  </a:extLst>
                </a:gridCol>
                <a:gridCol w="978192">
                  <a:extLst>
                    <a:ext uri="{9D8B030D-6E8A-4147-A177-3AD203B41FA5}">
                      <a16:colId xmlns:a16="http://schemas.microsoft.com/office/drawing/2014/main" val="1447588822"/>
                    </a:ext>
                  </a:extLst>
                </a:gridCol>
                <a:gridCol w="978192">
                  <a:extLst>
                    <a:ext uri="{9D8B030D-6E8A-4147-A177-3AD203B41FA5}">
                      <a16:colId xmlns:a16="http://schemas.microsoft.com/office/drawing/2014/main" val="2175933245"/>
                    </a:ext>
                  </a:extLst>
                </a:gridCol>
                <a:gridCol w="1504655">
                  <a:extLst>
                    <a:ext uri="{9D8B030D-6E8A-4147-A177-3AD203B41FA5}">
                      <a16:colId xmlns:a16="http://schemas.microsoft.com/office/drawing/2014/main" val="2876008597"/>
                    </a:ext>
                  </a:extLst>
                </a:gridCol>
                <a:gridCol w="2412374">
                  <a:extLst>
                    <a:ext uri="{9D8B030D-6E8A-4147-A177-3AD203B41FA5}">
                      <a16:colId xmlns:a16="http://schemas.microsoft.com/office/drawing/2014/main" val="842565704"/>
                    </a:ext>
                  </a:extLst>
                </a:gridCol>
                <a:gridCol w="795649">
                  <a:extLst>
                    <a:ext uri="{9D8B030D-6E8A-4147-A177-3AD203B41FA5}">
                      <a16:colId xmlns:a16="http://schemas.microsoft.com/office/drawing/2014/main" val="2244637599"/>
                    </a:ext>
                  </a:extLst>
                </a:gridCol>
                <a:gridCol w="2657289">
                  <a:extLst>
                    <a:ext uri="{9D8B030D-6E8A-4147-A177-3AD203B41FA5}">
                      <a16:colId xmlns:a16="http://schemas.microsoft.com/office/drawing/2014/main" val="4212092130"/>
                    </a:ext>
                  </a:extLst>
                </a:gridCol>
              </a:tblGrid>
              <a:tr h="431944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latin typeface="+mj-lt"/>
                        </a:rPr>
                        <a:t>Vietnam - M&amp;A Activity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1" lang="en-US" sz="1400">
                          <a:solidFill>
                            <a:schemeClr val="bg1"/>
                          </a:solidFill>
                          <a:latin typeface="+mj-lt"/>
                        </a:rPr>
                        <a:t>Energy services/platform assets typically transact on strategic premium logic.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1" lang="en-US" sz="1400">
                          <a:solidFill>
                            <a:schemeClr val="bg1"/>
                          </a:solidFill>
                          <a:latin typeface="+mj-lt"/>
                        </a:rPr>
                        <a:t>Source: YCP Analysis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1" lang="en-US" sz="1400">
                          <a:solidFill>
                            <a:schemeClr val="bg1"/>
                          </a:solidFill>
                          <a:latin typeface="+mj-lt"/>
                        </a:rPr>
                        <a:t>Recent Transactions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1" lang="en-US" sz="1400">
                          <a:solidFill>
                            <a:schemeClr val="bg1"/>
                          </a:solidFill>
                          <a:latin typeface="+mj-lt"/>
                        </a:rPr>
                        <a:t>Year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1" lang="en-US" sz="1400">
                          <a:solidFill>
                            <a:schemeClr val="bg1"/>
                          </a:solidFill>
                          <a:latin typeface="+mj-lt"/>
                        </a:rPr>
                        <a:t>Buyer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1" lang="en-US" sz="1400">
                          <a:solidFill>
                            <a:schemeClr val="bg1"/>
                          </a:solidFill>
                          <a:latin typeface="+mj-lt"/>
                        </a:rPr>
                        <a:t>Target</a:t>
                      </a:r>
                    </a:p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1" lang="en-US" sz="1400">
                          <a:solidFill>
                            <a:schemeClr val="bg1"/>
                          </a:solidFill>
                          <a:latin typeface="+mj-lt"/>
                        </a:rPr>
                        <a:t>Value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1" lang="en-GB" sz="1400" b="0" i="0" u="none" strike="noStrike" noProof="0">
                          <a:solidFill>
                            <a:schemeClr val="bg1"/>
                          </a:solidFill>
                          <a:latin typeface="+mj-lt"/>
                        </a:rPr>
                        <a:t>Rationale</a:t>
                      </a:r>
                      <a:endParaRPr kumimoji="1" lang="en-US" sz="14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380367"/>
                  </a:ext>
                </a:extLst>
              </a:tr>
              <a:tr h="431944">
                <a:tc rowSpan="3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N/A</a:t>
                      </a:r>
                      <a:endParaRPr lang="en-US" sz="14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2016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Regional infrastructure fund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Industrial energy services platform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$120M (indicative)</a:t>
                      </a:r>
                      <a:r>
                        <a:rPr kumimoji="1" lang="en-US" sz="14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Platform build-out and recurring service cashflows</a:t>
                      </a: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/>
                        </a:rPr>
                        <a:t>M&amp;A Insights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Multiples: Energy services/platform assets typically transact on strategic premium logic. | 1 recent deals identified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9266436"/>
                  </a:ext>
                </a:extLst>
              </a:tr>
              <a:tr h="4319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2017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7892759"/>
                  </a:ext>
                </a:extLst>
              </a:tr>
              <a:tr h="431944">
                <a:tc vMerge="1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2022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  <a:r>
                        <a:rPr lang="en-US" sz="1400" b="0" baseline="3000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858034"/>
                  </a:ext>
                </a:extLst>
              </a:tr>
              <a:tr h="431944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/>
                      </a:r>
                    </a:p>
                  </a:txBody>
                  <a:tcPr marL="36576" marR="36576" marT="0" marB="0" anchor="ctr">
                    <a:lnL w="38099">
                      <a:solidFill>
                        <a:schemeClr val="bg1"/>
                      </a:solidFill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>2019</a:t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latin typeface="+mj-lt"/>
                        </a:rPr>
                        <a:t/>
                      </a:r>
                      <a:endParaRPr lang="en-US" sz="1400" b="0">
                        <a:latin typeface="+mj-lt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5463921"/>
                  </a:ext>
                </a:extLst>
              </a:tr>
              <a:tr h="431944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6576" marR="36576" marT="0" marB="0" anchor="ctr">
                    <a:lnL w="38099">
                      <a:solidFill>
                        <a:schemeClr val="bg1"/>
                      </a:solidFill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>2021</a:t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/>
                      </a:r>
                      <a:r>
                        <a:rPr lang="en-US" sz="1400" b="0" err="1">
                          <a:latin typeface="+mj-lt"/>
                        </a:rPr>
                        <a:t/>
                      </a:r>
                      <a:endParaRPr lang="en-US" sz="1400" b="0">
                        <a:latin typeface="+mj-lt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039480"/>
                  </a:ext>
                </a:extLst>
              </a:tr>
              <a:tr h="431944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ja-JP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/>
                      </a:r>
                      <a:r>
                        <a:rPr lang="en-US" altLang="ja-JP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/>
                      </a:r>
                      <a:r>
                        <a:rPr lang="en-US" sz="1400" b="0" i="0" u="none" strike="noStrike" kern="1200" noProof="0">
                          <a:solidFill>
                            <a:srgbClr val="242424"/>
                          </a:solidFill>
                          <a:effectLst/>
                          <a:latin typeface="+mj-lt"/>
                        </a:rPr>
                        <a:t/>
                      </a:r>
                      <a:endParaRPr kumimoji="1" lang="en-US" altLang="ja-JP" sz="1400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6576" marR="36576" marT="0" marB="0" anchor="ctr">
                    <a:lnL w="38099">
                      <a:solidFill>
                        <a:schemeClr val="bg1"/>
                      </a:solidFill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2022</a:t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1570303"/>
                  </a:ext>
                </a:extLst>
              </a:tr>
              <a:tr h="43194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/>
                      </a:r>
                      <a:r>
                        <a:rPr lang="en-US" sz="1400" b="0" i="0" u="none" strike="noStrike" kern="1200" noProof="0">
                          <a:solidFill>
                            <a:srgbClr val="242424"/>
                          </a:solidFill>
                          <a:effectLst/>
                          <a:latin typeface="+mj-lt"/>
                        </a:rPr>
                        <a:t/>
                      </a:r>
                      <a:endParaRPr kumimoji="1" lang="en-US" altLang="ja-JP" sz="1400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6576" marR="36576" marT="0" marB="0" anchor="ctr">
                    <a:lnL w="38099">
                      <a:solidFill>
                        <a:schemeClr val="bg1"/>
                      </a:solidFill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2020</a:t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642664"/>
                  </a:ext>
                </a:extLst>
              </a:tr>
              <a:tr h="43194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/>
                      </a:r>
                      <a:r>
                        <a:rPr lang="en-US" sz="1400" b="0" i="0" u="none" strike="noStrike" kern="1200" noProof="0">
                          <a:solidFill>
                            <a:srgbClr val="242424"/>
                          </a:solidFill>
                          <a:effectLst/>
                          <a:latin typeface="+mj-lt"/>
                        </a:rPr>
                        <a:t/>
                      </a:r>
                      <a:endParaRPr kumimoji="1" lang="en-US" altLang="ja-JP" sz="1400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6576" marR="36576" marT="0" marB="0" anchor="ctr">
                    <a:lnL w="38099">
                      <a:solidFill>
                        <a:schemeClr val="bg1"/>
                      </a:solidFill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922824"/>
                  </a:ext>
                </a:extLst>
              </a:tr>
              <a:tr h="43194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/>
                      </a:r>
                      <a:r>
                        <a:rPr lang="en-US" sz="1400" b="0" i="0" u="none" strike="noStrike" kern="1200" noProof="0">
                          <a:solidFill>
                            <a:srgbClr val="242424"/>
                          </a:solidFill>
                          <a:effectLst/>
                          <a:latin typeface="+mj-lt"/>
                        </a:rPr>
                        <a:t/>
                      </a:r>
                      <a:endParaRPr kumimoji="1" lang="en-US" sz="1400" b="0" i="0" u="none" strike="noStrike" kern="1200" noProof="0">
                        <a:solidFill>
                          <a:srgbClr val="242424"/>
                        </a:solidFill>
                        <a:effectLst/>
                        <a:latin typeface="+mj-lt"/>
                      </a:endParaRPr>
                    </a:p>
                  </a:txBody>
                  <a:tcPr marL="36576" marR="36576" marT="0" marB="0" anchor="ctr">
                    <a:lnL w="38099">
                      <a:solidFill>
                        <a:schemeClr val="bg1"/>
                      </a:solidFill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4609190"/>
                  </a:ext>
                </a:extLst>
              </a:tr>
              <a:tr h="43194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/>
                      </a:r>
                      <a:r>
                        <a:rPr lang="en-US" sz="1400" b="0" i="0" u="none" strike="noStrike" kern="1200" noProof="0">
                          <a:solidFill>
                            <a:srgbClr val="242424"/>
                          </a:solidFill>
                          <a:effectLst/>
                          <a:latin typeface="+mj-lt"/>
                        </a:rPr>
                        <a:t/>
                      </a:r>
                      <a:endParaRPr kumimoji="1" lang="en-US" altLang="ja-JP" sz="1400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6576" marR="36576" marT="0" marB="0" anchor="ctr">
                    <a:lnL w="38099">
                      <a:solidFill>
                        <a:schemeClr val="bg1"/>
                      </a:solidFill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3148707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461ADD9E-6DE2-EB1B-AF6A-0785B7A73F37}"/>
              </a:ext>
            </a:extLst>
          </p:cNvPr>
          <p:cNvSpPr/>
          <p:nvPr/>
        </p:nvSpPr>
        <p:spPr>
          <a:xfrm>
            <a:off x="338069" y="6114409"/>
            <a:ext cx="11514415" cy="23082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/>
                </a:solidFill>
              </a:rPr>
              <a:t/>
            </a:r>
            <a:r>
              <a:rPr lang="en-US" sz="1000" baseline="30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sz="1000">
                <a:solidFill>
                  <a:schemeClr val="tx1"/>
                </a:solidFill>
              </a:rPr>
              <a:t/>
            </a:r>
          </a:p>
          <a:p>
            <a:r>
              <a:rPr lang="en-US" sz="1000">
                <a:solidFill>
                  <a:schemeClr val="tx1"/>
                </a:solidFill>
              </a:rPr>
              <a:t/>
            </a:r>
            <a:r>
              <a:rPr lang="en-US" sz="1000" err="1">
                <a:solidFill>
                  <a:schemeClr val="tx1"/>
                </a:solidFill>
              </a:rPr>
              <a:t/>
            </a:r>
            <a:endParaRPr lang="en-US" sz="1000">
              <a:solidFill>
                <a:schemeClr val="tx1"/>
              </a:solidFill>
              <a:cs typeface="Segoe U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2D2D8C-3193-223F-BDDD-CE95415B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673" y="44624"/>
            <a:ext cx="11508811" cy="831850"/>
          </a:xfrm>
        </p:spPr>
        <p:txBody>
          <a:bodyPr/>
          <a:lstStyle/>
          <a:p>
            <a:r>
              <a:rPr lang="en-US" sz="2000">
                <a:cs typeface="Segoe UI"/>
              </a:rPr>
              <a:t/>
            </a:r>
            <a:br>
              <a:rPr lang="en-US">
                <a:cs typeface="Segoe UI"/>
              </a:rPr>
            </a:br>
            <a:r>
              <a:rPr lang="en-US" sz="1600"/>
              <a:t/>
            </a:r>
            <a:endParaRPr lang="en-US" altLang="ja-JP">
              <a:cs typeface="Segoe U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CDBA8B-C630-9C51-B72D-0F5BCADB8861}"/>
              </a:ext>
            </a:extLst>
          </p:cNvPr>
          <p:cNvSpPr/>
          <p:nvPr/>
        </p:nvSpPr>
        <p:spPr>
          <a:xfrm>
            <a:off x="334963" y="3068054"/>
            <a:ext cx="11522075" cy="818146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12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AA1F8D-2D66-D6A6-C6AD-A197D981468D}"/>
              </a:ext>
            </a:extLst>
          </p:cNvPr>
          <p:cNvSpPr/>
          <p:nvPr/>
        </p:nvSpPr>
        <p:spPr>
          <a:xfrm>
            <a:off x="330409" y="3942090"/>
            <a:ext cx="11522075" cy="421105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50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45CFD-55BE-D7BA-A8CB-3794F9FA5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9669B6-619D-3B29-5134-F512E51A0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Table of Contents</a:t>
            </a:r>
            <a:endParaRPr lang="en-US">
              <a:latin typeface="+mj-lt"/>
              <a:ea typeface="Yu Gothic" panose="020B0400000000000000" pitchFamily="34" charset="-128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F27B3EE-3026-A89C-AC40-A49A7DE2A5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855049"/>
              </p:ext>
            </p:extLst>
          </p:nvPr>
        </p:nvGraphicFramePr>
        <p:xfrm>
          <a:off x="343673" y="1371600"/>
          <a:ext cx="11508811" cy="27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08811">
                  <a:extLst>
                    <a:ext uri="{9D8B030D-6E8A-4147-A177-3AD203B41FA5}">
                      <a16:colId xmlns:a16="http://schemas.microsoft.com/office/drawing/2014/main" val="74231368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Yu Gothic" panose="020B0400000000000000" pitchFamily="34" charset="-128"/>
                          <a:cs typeface="+mn-cs"/>
                        </a:rPr>
                        <a:t>Strategic Analysis</a:t>
                      </a:r>
                    </a:p>
                  </a:txBody>
                  <a:tcPr marL="92354" marR="92354" marT="46177" marB="4617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19501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446088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Yu Gothic" panose="020B0400000000000000" pitchFamily="34" charset="-128"/>
                          <a:cs typeface="+mn-cs"/>
                        </a:rPr>
                        <a:t/>
                      </a:r>
                    </a:p>
                  </a:txBody>
                  <a:tcPr marL="92354" marR="92354" marT="46177" marB="4617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260848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446088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Yu Gothic" panose="020B0400000000000000" pitchFamily="34" charset="-128"/>
                          <a:cs typeface="+mn-cs"/>
                        </a:rPr>
                        <a:t/>
                      </a:r>
                    </a:p>
                  </a:txBody>
                  <a:tcPr marL="92354" marR="92354" marT="46177" marB="4617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417303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446088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/>
                      </a:r>
                      <a:endParaRPr kumimoji="1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Yu Gothic" panose="020B0400000000000000" pitchFamily="34" charset="-128"/>
                        <a:cs typeface="+mn-cs"/>
                      </a:endParaRPr>
                    </a:p>
                  </a:txBody>
                  <a:tcPr marL="92354" marR="92354" marT="46177" marB="4617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311424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Yu Gothic" panose="020B0400000000000000" pitchFamily="34" charset="-128"/>
                          <a:cs typeface="+mn-cs"/>
                        </a:rPr>
                        <a:t/>
                      </a:r>
                    </a:p>
                  </a:txBody>
                  <a:tcPr marL="92354" marR="92354" marT="46177" marB="4617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896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704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0B744-3E21-5553-3E1E-98FFB07FA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517CB9D-0696-3855-80A0-120F430D8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Table of Contents</a:t>
            </a:r>
            <a:endParaRPr lang="en-US">
              <a:latin typeface="+mj-lt"/>
              <a:ea typeface="Yu Gothic" panose="020B0400000000000000" pitchFamily="34" charset="-128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D03205A-B044-AAD9-2103-18C5754375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027054"/>
              </p:ext>
            </p:extLst>
          </p:nvPr>
        </p:nvGraphicFramePr>
        <p:xfrm>
          <a:off x="343673" y="1371600"/>
          <a:ext cx="11508811" cy="27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08811">
                  <a:extLst>
                    <a:ext uri="{9D8B030D-6E8A-4147-A177-3AD203B41FA5}">
                      <a16:colId xmlns:a16="http://schemas.microsoft.com/office/drawing/2014/main" val="74231368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Yu Gothic" panose="020B0400000000000000" pitchFamily="34" charset="-128"/>
                          <a:cs typeface="+mn-cs"/>
                        </a:rPr>
                        <a:t>Vietnam | Recommendations</a:t>
                      </a:r>
                    </a:p>
                  </a:txBody>
                  <a:tcPr marL="92354" marR="92354" marT="46177" marB="4617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19501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446088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Yu Gothic" panose="020B0400000000000000" pitchFamily="34" charset="-128"/>
                          <a:cs typeface="+mn-cs"/>
                        </a:rPr>
                        <a:t>Policy &amp; Regulatory</a:t>
                      </a:r>
                    </a:p>
                  </a:txBody>
                  <a:tcPr marL="92354" marR="92354" marT="46177" marB="4617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260848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446088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Yu Gothic" panose="020B0400000000000000" pitchFamily="34" charset="-128"/>
                          <a:cs typeface="+mn-cs"/>
                        </a:rPr>
                        <a:t>Market Overview | Appendix</a:t>
                      </a:r>
                    </a:p>
                  </a:txBody>
                  <a:tcPr marL="92354" marR="92354" marT="46177" marB="4617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417303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446088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Competitive Landscape</a:t>
                      </a:r>
                      <a:endParaRPr kumimoji="1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Yu Gothic" panose="020B0400000000000000" pitchFamily="34" charset="-128"/>
                        <a:cs typeface="+mn-cs"/>
                      </a:endParaRPr>
                    </a:p>
                  </a:txBody>
                  <a:tcPr marL="92354" marR="92354" marT="46177" marB="4617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311424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Yu Gothic" panose="020B0400000000000000" pitchFamily="34" charset="-128"/>
                          <a:cs typeface="+mn-cs"/>
                        </a:rPr>
                        <a:t>Strategic Analysis</a:t>
                      </a:r>
                    </a:p>
                  </a:txBody>
                  <a:tcPr marL="92354" marR="92354" marT="46177" marB="4617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896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3989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01449-26AC-795B-E8EC-D13799A4D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2BA1F-4185-8386-99B2-EAFAC483C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Vietnam - Deal Economics</a:t>
            </a:r>
            <a:br>
              <a:rPr lang="en-US"/>
            </a:br>
            <a:r>
              <a:rPr lang="en-US" sz="1600"/>
              <a:t>JV-led entry balances speed and risk; value capture improves when contracts lock measurable outcomes.</a:t>
            </a:r>
            <a:endParaRPr lang="en-KH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C0C59B9-B934-C5DF-3AF0-DE3D7C634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852641"/>
              </p:ext>
            </p:extLst>
          </p:nvPr>
        </p:nvGraphicFramePr>
        <p:xfrm>
          <a:off x="334963" y="1341437"/>
          <a:ext cx="11508811" cy="4751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891">
                  <a:extLst>
                    <a:ext uri="{9D8B030D-6E8A-4147-A177-3AD203B41FA5}">
                      <a16:colId xmlns:a16="http://schemas.microsoft.com/office/drawing/2014/main" val="3553870781"/>
                    </a:ext>
                  </a:extLst>
                </a:gridCol>
                <a:gridCol w="2043953">
                  <a:extLst>
                    <a:ext uri="{9D8B030D-6E8A-4147-A177-3AD203B41FA5}">
                      <a16:colId xmlns:a16="http://schemas.microsoft.com/office/drawing/2014/main" val="2260770571"/>
                    </a:ext>
                  </a:extLst>
                </a:gridCol>
                <a:gridCol w="8949967">
                  <a:extLst>
                    <a:ext uri="{9D8B030D-6E8A-4147-A177-3AD203B41FA5}">
                      <a16:colId xmlns:a16="http://schemas.microsoft.com/office/drawing/2014/main" val="2423449230"/>
                    </a:ext>
                  </a:extLst>
                </a:gridCol>
              </a:tblGrid>
              <a:tr h="950277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kumimoji="1"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Segoe UI" panose="020B0502040204020203" pitchFamily="34" charset="0"/>
                          <a:hlinkClick r:id="rId2" action="ppaction://hlinksldjump"/>
                        </a:rPr>
                        <a:t>Source: YCP Analysis</a:t>
                      </a:r>
                      <a:endParaRPr kumimoji="1" lang="en-US" sz="1400" b="0" i="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Metric</a:t>
                      </a:r>
                      <a:endParaRPr kumimoji="1" lang="en-US" sz="1400" b="0" i="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None/>
                        <a:tabLst/>
                        <a:defRPr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</a:rPr>
                        <a:t>Value</a:t>
                      </a:r>
                      <a:endParaRPr kumimoji="1" lang="en-US" sz="1400" b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8320570"/>
                  </a:ext>
                </a:extLst>
              </a:tr>
              <a:tr h="9502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Segoe UI" panose="020B0502040204020203" pitchFamily="34" charset="0"/>
                          <a:hlinkClick r:id="rId3" action="ppaction://hlinksldjump"/>
                        </a:rPr>
                        <a:t>Notes</a:t>
                      </a:r>
                      <a:endParaRPr kumimoji="1" lang="en-US" sz="1400" b="0" i="0" u="none" strike="noStrike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Typical Deal Size</a:t>
                      </a:r>
                      <a:endParaRPr kumimoji="1" lang="en-US" sz="1400" b="0" i="0" u="none" strike="noStrike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None/>
                        <a:tabLst/>
                        <a:defRPr/>
                      </a:pPr>
                      <a:r>
                        <a:rPr lang="en-US" sz="1400"/>
                        <a:t>$8M-$10M</a:t>
                      </a:r>
                      <a:endParaRPr kumimoji="1" lang="en-US" sz="1400" b="0" kern="120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788812"/>
                  </a:ext>
                </a:extLst>
              </a:tr>
              <a:tr h="9502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Segoe UI" panose="020B0502040204020203" pitchFamily="34" charset="0"/>
                          <a:hlinkClick r:id="rId4" action="ppaction://hlinksldjump"/>
                        </a:rPr>
                        <a:t>Avg: $8M-$10M</a:t>
                      </a:r>
                      <a:endParaRPr kumimoji="1" lang="en-US" sz="1400" b="0" i="0" u="none" strike="noStrike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Deal Economics</a:t>
                      </a:r>
                      <a:endParaRPr kumimoji="1" lang="en-US" sz="1400" b="0" i="0" u="none" strike="noStrike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None/>
                        <a:tabLst/>
                        <a:defRPr/>
                      </a:pPr>
                      <a:r>
                        <a:rPr lang="en-US" sz="1400"/>
                        <a:t>Avg Deal: $8M-$10M | JV-led entry balances speed and risk; value capture improves when contracts lock measurable outcomes.</a:t>
                      </a:r>
                      <a:endParaRPr kumimoji="1" lang="en-US" sz="1400" b="0" kern="120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4356475"/>
                  </a:ext>
                </a:extLst>
              </a:tr>
              <a:tr h="9502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Segoe UI" panose="020B0502040204020203" pitchFamily="34" charset="0"/>
                          <a:hlinkClick r:id="rId5" action="ppaction://hlinksldjump"/>
                        </a:rPr>
                        <a:t/>
                      </a:r>
                      <a:endParaRPr kumimoji="1" lang="en-US" sz="1400" b="0" i="0" u="none" strike="noStrike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Segoe UI" panose="020B0502040204020203" pitchFamily="34" charset="0"/>
                        </a:rPr>
                        <a:t/>
                      </a: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None/>
                        <a:tabLst/>
                        <a:defRPr/>
                      </a:pPr>
                      <a:r>
                        <a:rPr kumimoji="1" lang="en-US" sz="1400" b="0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/>
                      </a: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2499300"/>
                  </a:ext>
                </a:extLst>
              </a:tr>
              <a:tr h="950277"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buNone/>
                      </a:pPr>
                      <a:r>
                        <a:rPr kumimoji="1"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Segoe UI" panose="020B0502040204020203" pitchFamily="34" charset="0"/>
                          <a:hlinkClick r:id="rId6" action="ppaction://hlinksldjump"/>
                        </a:rPr>
                        <a:t/>
                      </a:r>
                      <a:endParaRPr kumimoji="1" lang="en-US" sz="1400" b="0" i="0" u="none" strike="noStrike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latinLnBrk="0" hangingPunct="1">
                        <a:buNone/>
                      </a:pPr>
                      <a:r>
                        <a:rPr kumimoji="1"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Segoe UI" panose="020B0502040204020203" pitchFamily="34" charset="0"/>
                        </a:rPr>
                        <a:t/>
                      </a: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Segoe UI" panose="020B0502040204020203" pitchFamily="34" charset="0"/>
                        </a:rPr>
                        <a:t/>
                      </a: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4980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2315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BECB9-F480-95A2-F6F7-F479AEDF8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70F4BB-124A-A0AE-C14B-E3CB494DEF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133886"/>
              </p:ext>
            </p:extLst>
          </p:nvPr>
        </p:nvGraphicFramePr>
        <p:xfrm>
          <a:off x="335280" y="1341437"/>
          <a:ext cx="11521758" cy="4751384"/>
        </p:xfrm>
        <a:graphic>
          <a:graphicData uri="http://schemas.openxmlformats.org/drawingml/2006/table">
            <a:tbl>
              <a:tblPr/>
              <a:tblGrid>
                <a:gridCol w="1217215">
                  <a:extLst>
                    <a:ext uri="{9D8B030D-6E8A-4147-A177-3AD203B41FA5}">
                      <a16:colId xmlns:a16="http://schemas.microsoft.com/office/drawing/2014/main" val="3702341498"/>
                    </a:ext>
                  </a:extLst>
                </a:gridCol>
                <a:gridCol w="978192">
                  <a:extLst>
                    <a:ext uri="{9D8B030D-6E8A-4147-A177-3AD203B41FA5}">
                      <a16:colId xmlns:a16="http://schemas.microsoft.com/office/drawing/2014/main" val="2287175336"/>
                    </a:ext>
                  </a:extLst>
                </a:gridCol>
                <a:gridCol w="978192">
                  <a:extLst>
                    <a:ext uri="{9D8B030D-6E8A-4147-A177-3AD203B41FA5}">
                      <a16:colId xmlns:a16="http://schemas.microsoft.com/office/drawing/2014/main" val="1447588822"/>
                    </a:ext>
                  </a:extLst>
                </a:gridCol>
                <a:gridCol w="978192">
                  <a:extLst>
                    <a:ext uri="{9D8B030D-6E8A-4147-A177-3AD203B41FA5}">
                      <a16:colId xmlns:a16="http://schemas.microsoft.com/office/drawing/2014/main" val="2175933245"/>
                    </a:ext>
                  </a:extLst>
                </a:gridCol>
                <a:gridCol w="1504655">
                  <a:extLst>
                    <a:ext uri="{9D8B030D-6E8A-4147-A177-3AD203B41FA5}">
                      <a16:colId xmlns:a16="http://schemas.microsoft.com/office/drawing/2014/main" val="2876008597"/>
                    </a:ext>
                  </a:extLst>
                </a:gridCol>
                <a:gridCol w="2412374">
                  <a:extLst>
                    <a:ext uri="{9D8B030D-6E8A-4147-A177-3AD203B41FA5}">
                      <a16:colId xmlns:a16="http://schemas.microsoft.com/office/drawing/2014/main" val="842565704"/>
                    </a:ext>
                  </a:extLst>
                </a:gridCol>
                <a:gridCol w="795649">
                  <a:extLst>
                    <a:ext uri="{9D8B030D-6E8A-4147-A177-3AD203B41FA5}">
                      <a16:colId xmlns:a16="http://schemas.microsoft.com/office/drawing/2014/main" val="2244637599"/>
                    </a:ext>
                  </a:extLst>
                </a:gridCol>
                <a:gridCol w="2657289">
                  <a:extLst>
                    <a:ext uri="{9D8B030D-6E8A-4147-A177-3AD203B41FA5}">
                      <a16:colId xmlns:a16="http://schemas.microsoft.com/office/drawing/2014/main" val="4212092130"/>
                    </a:ext>
                  </a:extLst>
                </a:gridCol>
              </a:tblGrid>
              <a:tr h="431944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latin typeface="+mj-lt"/>
                        </a:rPr>
                        <a:t>Vietnam - Partner Assessment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1" lang="en-US" sz="1400">
                          <a:solidFill>
                            <a:schemeClr val="bg1"/>
                          </a:solidFill>
                          <a:latin typeface="+mj-lt"/>
                        </a:rPr>
                        <a:t>Industrial platform or trading-house-linked partner with local execution depth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1" lang="en-US" sz="1400">
                          <a:solidFill>
                            <a:schemeClr val="bg1"/>
                          </a:solidFill>
                          <a:latin typeface="+mj-lt"/>
                        </a:rPr>
                        <a:t>Source: YCP Analysis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1" lang="en-US" sz="1400">
                          <a:solidFill>
                            <a:schemeClr val="bg1"/>
                          </a:solidFill>
                          <a:latin typeface="+mj-lt"/>
                        </a:rPr>
                        <a:t>Company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1" lang="en-US" sz="1400">
                          <a:solidFill>
                            <a:schemeClr val="bg1"/>
                          </a:solidFill>
                          <a:latin typeface="+mj-lt"/>
                        </a:rPr>
                        <a:t>Type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1" lang="en-US" sz="1400">
                          <a:solidFill>
                            <a:schemeClr val="bg1"/>
                          </a:solidFill>
                          <a:latin typeface="+mj-lt"/>
                        </a:rPr>
                        <a:t>Revenue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1" lang="en-US" sz="1400">
                          <a:solidFill>
                            <a:schemeClr val="bg1"/>
                          </a:solidFill>
                          <a:latin typeface="+mj-lt"/>
                        </a:rPr>
                        <a:t>Partnership Fit</a:t>
                      </a:r>
                    </a:p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1" lang="en-US" sz="1400">
                          <a:solidFill>
                            <a:schemeClr val="bg1"/>
                          </a:solidFill>
                          <a:latin typeface="+mj-lt"/>
                        </a:rPr>
                        <a:t>Acquisition Fit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1" lang="en-GB" sz="1400" b="0" i="0" u="none" strike="noStrike" noProof="0">
                          <a:solidFill>
                            <a:schemeClr val="bg1"/>
                          </a:solidFill>
                          <a:latin typeface="+mj-lt"/>
                        </a:rPr>
                        <a:t>Description</a:t>
                      </a:r>
                      <a:endParaRPr kumimoji="1" lang="en-US" sz="14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380367"/>
                  </a:ext>
                </a:extLst>
              </a:tr>
              <a:tr h="431944">
                <a:tc rowSpan="3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Industrial Partner A</a:t>
                      </a:r>
                      <a:endParaRPr lang="en-US" sz="14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2016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Local industrial platform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$1B+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5/5</a:t>
                      </a:r>
                      <a:r>
                        <a:rPr kumimoji="1" lang="en-US" sz="14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3/5</a:t>
                      </a: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/>
                        </a:rPr>
                        <a:t>Strong site access and operating footprint in priority zones. Revenue: $1B+. Company type: Local industrial platform. Partnership fit: 5/5. Acquisition fit: 3/5.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Trading Partner B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Regional trading house affiliate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9266436"/>
                  </a:ext>
                </a:extLst>
              </a:tr>
              <a:tr h="4319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2017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$2B+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4/5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2/5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Strong procurement and customer interface capability. Revenue: $2B+. Company type: Regional trading house affiliate. Partnership fit: 4/5. Acquisition fit: 2/5.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Competitive Insights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Top Pick: Industrial platform or trading-house-linked partner with local execution depth | 2 players identified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7892759"/>
                  </a:ext>
                </a:extLst>
              </a:tr>
              <a:tr h="431944">
                <a:tc vMerge="1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2022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  <a:r>
                        <a:rPr lang="en-US" sz="1400" b="0" baseline="3000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858034"/>
                  </a:ext>
                </a:extLst>
              </a:tr>
              <a:tr h="431944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/>
                      </a:r>
                    </a:p>
                  </a:txBody>
                  <a:tcPr marL="36576" marR="36576" marT="0" marB="0" anchor="ctr">
                    <a:lnL w="38099">
                      <a:solidFill>
                        <a:schemeClr val="bg1"/>
                      </a:solidFill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>2019</a:t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latin typeface="+mj-lt"/>
                        </a:rPr>
                        <a:t/>
                      </a:r>
                      <a:endParaRPr lang="en-US" sz="1400" b="0">
                        <a:latin typeface="+mj-lt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5463921"/>
                  </a:ext>
                </a:extLst>
              </a:tr>
              <a:tr h="431944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6576" marR="36576" marT="0" marB="0" anchor="ctr">
                    <a:lnL w="38099">
                      <a:solidFill>
                        <a:schemeClr val="bg1"/>
                      </a:solidFill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>2021</a:t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/>
                      </a:r>
                      <a:r>
                        <a:rPr lang="en-US" sz="1400" b="0" err="1">
                          <a:latin typeface="+mj-lt"/>
                        </a:rPr>
                        <a:t/>
                      </a:r>
                      <a:endParaRPr lang="en-US" sz="1400" b="0">
                        <a:latin typeface="+mj-lt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039480"/>
                  </a:ext>
                </a:extLst>
              </a:tr>
              <a:tr h="431944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ja-JP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/>
                      </a:r>
                      <a:r>
                        <a:rPr lang="en-US" altLang="ja-JP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/>
                      </a:r>
                      <a:r>
                        <a:rPr lang="en-US" sz="1400" b="0" i="0" u="none" strike="noStrike" kern="1200" noProof="0">
                          <a:solidFill>
                            <a:srgbClr val="242424"/>
                          </a:solidFill>
                          <a:effectLst/>
                          <a:latin typeface="+mj-lt"/>
                        </a:rPr>
                        <a:t/>
                      </a:r>
                      <a:endParaRPr kumimoji="1" lang="en-US" altLang="ja-JP" sz="1400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6576" marR="36576" marT="0" marB="0" anchor="ctr">
                    <a:lnL w="38099">
                      <a:solidFill>
                        <a:schemeClr val="bg1"/>
                      </a:solidFill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2022</a:t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1570303"/>
                  </a:ext>
                </a:extLst>
              </a:tr>
              <a:tr h="43194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/>
                      </a:r>
                      <a:r>
                        <a:rPr lang="en-US" sz="1400" b="0" i="0" u="none" strike="noStrike" kern="1200" noProof="0">
                          <a:solidFill>
                            <a:srgbClr val="242424"/>
                          </a:solidFill>
                          <a:effectLst/>
                          <a:latin typeface="+mj-lt"/>
                        </a:rPr>
                        <a:t/>
                      </a:r>
                      <a:endParaRPr kumimoji="1" lang="en-US" altLang="ja-JP" sz="1400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6576" marR="36576" marT="0" marB="0" anchor="ctr">
                    <a:lnL w="38099">
                      <a:solidFill>
                        <a:schemeClr val="bg1"/>
                      </a:solidFill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2020</a:t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642664"/>
                  </a:ext>
                </a:extLst>
              </a:tr>
              <a:tr h="43194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/>
                      </a:r>
                      <a:r>
                        <a:rPr lang="en-US" sz="1400" b="0" i="0" u="none" strike="noStrike" kern="1200" noProof="0">
                          <a:solidFill>
                            <a:srgbClr val="242424"/>
                          </a:solidFill>
                          <a:effectLst/>
                          <a:latin typeface="+mj-lt"/>
                        </a:rPr>
                        <a:t/>
                      </a:r>
                      <a:endParaRPr kumimoji="1" lang="en-US" altLang="ja-JP" sz="1400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6576" marR="36576" marT="0" marB="0" anchor="ctr">
                    <a:lnL w="38099">
                      <a:solidFill>
                        <a:schemeClr val="bg1"/>
                      </a:solidFill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922824"/>
                  </a:ext>
                </a:extLst>
              </a:tr>
              <a:tr h="43194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/>
                      </a:r>
                      <a:r>
                        <a:rPr lang="en-US" sz="1400" b="0" i="0" u="none" strike="noStrike" kern="1200" noProof="0">
                          <a:solidFill>
                            <a:srgbClr val="242424"/>
                          </a:solidFill>
                          <a:effectLst/>
                          <a:latin typeface="+mj-lt"/>
                        </a:rPr>
                        <a:t/>
                      </a:r>
                      <a:endParaRPr kumimoji="1" lang="en-US" sz="1400" b="0" i="0" u="none" strike="noStrike" kern="1200" noProof="0">
                        <a:solidFill>
                          <a:srgbClr val="242424"/>
                        </a:solidFill>
                        <a:effectLst/>
                        <a:latin typeface="+mj-lt"/>
                      </a:endParaRPr>
                    </a:p>
                  </a:txBody>
                  <a:tcPr marL="36576" marR="36576" marT="0" marB="0" anchor="ctr">
                    <a:lnL w="38099">
                      <a:solidFill>
                        <a:schemeClr val="bg1"/>
                      </a:solidFill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4609190"/>
                  </a:ext>
                </a:extLst>
              </a:tr>
              <a:tr h="43194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/>
                      </a:r>
                      <a:r>
                        <a:rPr lang="en-US" sz="1400" b="0" i="0" u="none" strike="noStrike" kern="1200" noProof="0">
                          <a:solidFill>
                            <a:srgbClr val="242424"/>
                          </a:solidFill>
                          <a:effectLst/>
                          <a:latin typeface="+mj-lt"/>
                        </a:rPr>
                        <a:t/>
                      </a:r>
                      <a:endParaRPr kumimoji="1" lang="en-US" altLang="ja-JP" sz="1400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6576" marR="36576" marT="0" marB="0" anchor="ctr">
                    <a:lnL w="38099">
                      <a:solidFill>
                        <a:schemeClr val="bg1"/>
                      </a:solidFill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3148707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461ADD9E-6DE2-EB1B-AF6A-0785B7A73F37}"/>
              </a:ext>
            </a:extLst>
          </p:cNvPr>
          <p:cNvSpPr/>
          <p:nvPr/>
        </p:nvSpPr>
        <p:spPr>
          <a:xfrm>
            <a:off x="338069" y="6114409"/>
            <a:ext cx="11514415" cy="23082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/>
                </a:solidFill>
              </a:rPr>
              <a:t/>
            </a:r>
            <a:r>
              <a:rPr lang="en-US" sz="1000" baseline="30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sz="1000">
                <a:solidFill>
                  <a:schemeClr val="tx1"/>
                </a:solidFill>
              </a:rPr>
              <a:t/>
            </a:r>
          </a:p>
          <a:p>
            <a:r>
              <a:rPr lang="en-US" sz="1000">
                <a:solidFill>
                  <a:schemeClr val="tx1"/>
                </a:solidFill>
              </a:rPr>
              <a:t/>
            </a:r>
            <a:r>
              <a:rPr lang="en-US" sz="1000" err="1">
                <a:solidFill>
                  <a:schemeClr val="tx1"/>
                </a:solidFill>
              </a:rPr>
              <a:t/>
            </a:r>
            <a:endParaRPr lang="en-US" sz="1000">
              <a:solidFill>
                <a:schemeClr val="tx1"/>
              </a:solidFill>
              <a:cs typeface="Segoe U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2D2D8C-3193-223F-BDDD-CE95415B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673" y="44624"/>
            <a:ext cx="11508811" cy="831850"/>
          </a:xfrm>
        </p:spPr>
        <p:txBody>
          <a:bodyPr/>
          <a:lstStyle/>
          <a:p>
            <a:r>
              <a:rPr lang="en-US" sz="2000">
                <a:cs typeface="Segoe UI"/>
              </a:rPr>
              <a:t/>
            </a:r>
            <a:br>
              <a:rPr lang="en-US">
                <a:cs typeface="Segoe UI"/>
              </a:rPr>
            </a:br>
            <a:r>
              <a:rPr lang="en-US" sz="1600"/>
              <a:t/>
            </a:r>
            <a:endParaRPr lang="en-US" altLang="ja-JP">
              <a:cs typeface="Segoe U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CDBA8B-C630-9C51-B72D-0F5BCADB8861}"/>
              </a:ext>
            </a:extLst>
          </p:cNvPr>
          <p:cNvSpPr/>
          <p:nvPr/>
        </p:nvSpPr>
        <p:spPr>
          <a:xfrm>
            <a:off x="334963" y="3068054"/>
            <a:ext cx="11522075" cy="818146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12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AA1F8D-2D66-D6A6-C6AD-A197D981468D}"/>
              </a:ext>
            </a:extLst>
          </p:cNvPr>
          <p:cNvSpPr/>
          <p:nvPr/>
        </p:nvSpPr>
        <p:spPr>
          <a:xfrm>
            <a:off x="330409" y="3942090"/>
            <a:ext cx="11522075" cy="421105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50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01449-26AC-795B-E8EC-D13799A4D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2BA1F-4185-8386-99B2-EAFAC483C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Vietnam - Entry Strategy Options</a:t>
            </a:r>
            <a:br>
              <a:rPr lang="en-US"/>
            </a:br>
            <a:r>
              <a:rPr lang="en-US" sz="1600"/>
              <a:t>Phase-1 JV entry with staged capital and pilot-led commercialization.</a:t>
            </a:r>
            <a:endParaRPr lang="en-KH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C0C59B9-B934-C5DF-3AF0-DE3D7C634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852641"/>
              </p:ext>
            </p:extLst>
          </p:nvPr>
        </p:nvGraphicFramePr>
        <p:xfrm>
          <a:off x="334963" y="1341437"/>
          <a:ext cx="11508811" cy="4751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891">
                  <a:extLst>
                    <a:ext uri="{9D8B030D-6E8A-4147-A177-3AD203B41FA5}">
                      <a16:colId xmlns:a16="http://schemas.microsoft.com/office/drawing/2014/main" val="3553870781"/>
                    </a:ext>
                  </a:extLst>
                </a:gridCol>
                <a:gridCol w="2043953">
                  <a:extLst>
                    <a:ext uri="{9D8B030D-6E8A-4147-A177-3AD203B41FA5}">
                      <a16:colId xmlns:a16="http://schemas.microsoft.com/office/drawing/2014/main" val="2260770571"/>
                    </a:ext>
                  </a:extLst>
                </a:gridCol>
                <a:gridCol w="8949967">
                  <a:extLst>
                    <a:ext uri="{9D8B030D-6E8A-4147-A177-3AD203B41FA5}">
                      <a16:colId xmlns:a16="http://schemas.microsoft.com/office/drawing/2014/main" val="2423449230"/>
                    </a:ext>
                  </a:extLst>
                </a:gridCol>
              </a:tblGrid>
              <a:tr h="950277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kumimoji="1"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Segoe UI" panose="020B0502040204020203" pitchFamily="34" charset="0"/>
                          <a:hlinkClick r:id="rId2" action="ppaction://hlinksldjump"/>
                        </a:rPr>
                        <a:t>Source: YCP Analysis</a:t>
                      </a:r>
                      <a:endParaRPr kumimoji="1" lang="en-US" sz="1400" b="0" i="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Option | High</a:t>
                      </a:r>
                      <a:endParaRPr kumimoji="1" lang="en-US" sz="1400" b="0" i="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None/>
                        <a:tabLst/>
                        <a:defRPr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</a:rPr>
                        <a:t>Timeline | $20-50M</a:t>
                      </a:r>
                      <a:endParaRPr kumimoji="1" lang="en-US" sz="1400" b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8320570"/>
                  </a:ext>
                </a:extLst>
              </a:tr>
              <a:tr h="9502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Segoe UI" panose="020B0502040204020203" pitchFamily="34" charset="0"/>
                          <a:hlinkClick r:id="rId3" action="ppaction://hlinksldjump"/>
                        </a:rPr>
                        <a:t>Investment | + Clean build + Tech-led design + No legacy integration burden</a:t>
                      </a:r>
                      <a:endParaRPr kumimoji="1" lang="en-US" sz="1400" b="0" i="0" u="none" strike="noStrike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Control | Greenfield</a:t>
                      </a:r>
                      <a:endParaRPr kumimoji="1" lang="en-US" sz="1400" b="0" i="0" u="none" strike="noStrike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None/>
                        <a:tabLst/>
                        <a:defRPr/>
                      </a:pPr>
                      <a:r>
                        <a:rPr lang="en-US" sz="1400"/>
                        <a:t>Risk | 18-24 months</a:t>
                      </a:r>
                      <a:endParaRPr kumimoji="1" lang="en-US" sz="1400" b="0" kern="120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788812"/>
                  </a:ext>
                </a:extLst>
              </a:tr>
              <a:tr h="9502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Segoe UI" panose="020B0502040204020203" pitchFamily="34" charset="0"/>
                          <a:hlinkClick r:id="rId4" action="ppaction://hlinksldjump"/>
                        </a:rPr>
                        <a:t>Pros | $50-150M</a:t>
                      </a:r>
                      <a:endParaRPr kumimoji="1" lang="en-US" sz="1400" b="0" i="0" u="none" strike="noStrike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 | High control</a:t>
                      </a:r>
                      <a:endParaRPr kumimoji="1" lang="en-US" sz="1400" b="0" i="0" u="none" strike="noStrike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None/>
                        <a:tabLst/>
                        <a:defRPr/>
                      </a:pPr>
                      <a:r>
                        <a:rPr lang="en-US" sz="1400"/>
                        <a:t>Joint Venture</a:t>
                      </a:r>
                      <a:endParaRPr kumimoji="1" lang="en-US" sz="1400" b="0" kern="120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4356475"/>
                  </a:ext>
                </a:extLst>
              </a:tr>
              <a:tr h="9502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Segoe UI" panose="020B0502040204020203" pitchFamily="34" charset="0"/>
                          <a:hlinkClick r:id="rId5" action="ppaction://hlinksldjump"/>
                        </a:rPr>
                        <a:t>6-12 months | Strategy Insights</a:t>
                      </a:r>
                      <a:endParaRPr kumimoji="1" lang="en-US" sz="1400" b="0" i="0" u="none" strike="noStrike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Segoe UI" panose="020B0502040204020203" pitchFamily="34" charset="0"/>
                        </a:rPr>
                        <a:t>$10-30M | 24-36 months</a:t>
                      </a: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None/>
                        <a:tabLst/>
                        <a:defRPr/>
                      </a:pPr>
                      <a:r>
                        <a:rPr kumimoji="1" lang="en-US" sz="1400" b="0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Shared control</a:t>
                      </a: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2499300"/>
                  </a:ext>
                </a:extLst>
              </a:tr>
              <a:tr h="950277"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buNone/>
                      </a:pPr>
                      <a:r>
                        <a:rPr kumimoji="1"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Segoe UI" panose="020B0502040204020203" pitchFamily="34" charset="0"/>
                          <a:hlinkClick r:id="rId6" action="ppaction://hlinksldjump"/>
                        </a:rPr>
                        <a:t>Medium | + Immediate footprint + Installed team + Existing contracts</a:t>
                      </a:r>
                      <a:endParaRPr kumimoji="1" lang="en-US" sz="1400" b="0" i="0" u="none" strike="noStrike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latinLnBrk="0" hangingPunct="1">
                        <a:buNone/>
                      </a:pPr>
                      <a:r>
                        <a:rPr kumimoji="1"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Segoe UI" panose="020B0502040204020203" pitchFamily="34" charset="0"/>
                        </a:rPr>
                        <a:t>+ Fast market access + Relationship leverage + Lower regulatory friction</a:t>
                      </a: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Segoe UI" panose="020B0502040204020203" pitchFamily="34" charset="0"/>
                        </a:rPr>
                        <a:t>Acquisition | Recommended: Phase-1 JV entry with staged capital and pilot-led commercialization. | 3 entry options analyzed | Fastest: Joint Venture (6-12 months)</a:t>
                      </a: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4980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2315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71AC9F-9267-3869-D9AE-7D0ABBD49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762AF0-2D08-56B0-60EB-E879B36C8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>
                <a:ea typeface="+mj-lt"/>
                <a:cs typeface="+mj-lt"/>
              </a:rPr>
              <a:t>Vietnam - Implementation Roadmap</a:t>
            </a:r>
            <a:br>
              <a:rPr lang="en-US" sz="1600">
                <a:ea typeface="+mj-lt"/>
                <a:cs typeface="+mj-lt"/>
              </a:rPr>
            </a:br>
            <a:r>
              <a:rPr lang="en-US" sz="1600"/>
              <a:t>Total: $10M-$30M (Phase 1) | Breakeven: 30-36 months (target)</a:t>
            </a:r>
            <a:endParaRPr lang="en-US" sz="1200">
              <a:ea typeface="+mj-lt"/>
              <a:cs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B09563-AEE8-3904-179C-16F8145074F6}"/>
              </a:ext>
            </a:extLst>
          </p:cNvPr>
          <p:cNvSpPr txBox="1"/>
          <p:nvPr/>
        </p:nvSpPr>
        <p:spPr>
          <a:xfrm>
            <a:off x="340272" y="6095476"/>
            <a:ext cx="11516765" cy="2462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1000">
                <a:ea typeface="Meiryo UI"/>
                <a:cs typeface="Times New Roman"/>
              </a:rPr>
              <a:t>Source: YCP Analysis</a:t>
            </a:r>
            <a:r>
              <a:rPr kumimoji="1" lang="en-GB" sz="1000" b="0" i="0" u="none" strike="noStrike" kern="1200">
                <a:effectLst/>
                <a:ea typeface="Meiryo UI"/>
                <a:cs typeface="Times New Roman"/>
              </a:rPr>
              <a:t>Roadmap Summary</a:t>
            </a:r>
            <a:r>
              <a:rPr lang="en-GB" sz="1000">
                <a:ea typeface="Meiryo UI"/>
                <a:cs typeface="Times New Roman"/>
              </a:rPr>
              <a:t>Total investment: $10M-$30M (Phase 1)</a:t>
            </a:r>
            <a:r>
              <a:rPr kumimoji="1" lang="en-GB" sz="1000" b="0" i="0" u="none" strike="noStrike" kern="1200">
                <a:effectLst/>
                <a:ea typeface="Meiryo UI"/>
                <a:cs typeface="Times New Roman"/>
              </a:rPr>
              <a:t>Breakeven: 30-36 months (target)</a:t>
            </a:r>
            <a:r>
              <a:rPr lang="en-GB" sz="1000">
                <a:ea typeface="Meiryo UI"/>
                <a:cs typeface="Times New Roman"/>
              </a:rPr>
              <a:t>Phase 1</a:t>
            </a:r>
            <a:endParaRPr lang="en-MY" sz="1000">
              <a:ea typeface="Yu mincho"/>
              <a:cs typeface="Times New Roman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57308A92-069C-5581-DB72-953390C21B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145667"/>
              </p:ext>
            </p:extLst>
          </p:nvPr>
        </p:nvGraphicFramePr>
        <p:xfrm>
          <a:off x="335280" y="1341437"/>
          <a:ext cx="11508811" cy="4751386"/>
        </p:xfrm>
        <a:graphic>
          <a:graphicData uri="http://schemas.openxmlformats.org/drawingml/2006/table">
            <a:tbl>
              <a:tblPr/>
              <a:tblGrid>
                <a:gridCol w="976162">
                  <a:extLst>
                    <a:ext uri="{9D8B030D-6E8A-4147-A177-3AD203B41FA5}">
                      <a16:colId xmlns:a16="http://schemas.microsoft.com/office/drawing/2014/main" val="3702341498"/>
                    </a:ext>
                  </a:extLst>
                </a:gridCol>
                <a:gridCol w="3510883">
                  <a:extLst>
                    <a:ext uri="{9D8B030D-6E8A-4147-A177-3AD203B41FA5}">
                      <a16:colId xmlns:a16="http://schemas.microsoft.com/office/drawing/2014/main" val="4212092130"/>
                    </a:ext>
                  </a:extLst>
                </a:gridCol>
                <a:gridCol w="3510883">
                  <a:extLst>
                    <a:ext uri="{9D8B030D-6E8A-4147-A177-3AD203B41FA5}">
                      <a16:colId xmlns:a16="http://schemas.microsoft.com/office/drawing/2014/main" val="3174331982"/>
                    </a:ext>
                  </a:extLst>
                </a:gridCol>
                <a:gridCol w="3510883">
                  <a:extLst>
                    <a:ext uri="{9D8B030D-6E8A-4147-A177-3AD203B41FA5}">
                      <a16:colId xmlns:a16="http://schemas.microsoft.com/office/drawing/2014/main" val="1481112521"/>
                    </a:ext>
                  </a:extLst>
                </a:gridCol>
              </a:tblGrid>
              <a:tr h="654881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bg1"/>
                          </a:solidFill>
                          <a:latin typeface="+mj-lt"/>
                        </a:rPr>
                        <a:t>Timeline: 0-6 months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19075" marR="0" lvl="0" indent="-2190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Char char="n"/>
                        <a:tabLst/>
                        <a:defRPr/>
                      </a:pPr>
                      <a:r>
                        <a:rPr kumimoji="1" lang="en-US" altLang="ja-JP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Phase 2</a:t>
                      </a:r>
                      <a:r>
                        <a:rPr kumimoji="1" lang="en-US" altLang="ja-JP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/>
                        </a:rPr>
                        <a:t>Timeline: 6-18 months</a:t>
                      </a:r>
                      <a:r>
                        <a:rPr kumimoji="1" lang="en-US" altLang="ja-JP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Phase 3</a:t>
                      </a:r>
                    </a:p>
                    <a:p>
                      <a:pPr marL="219075" marR="0" lvl="0" indent="-2190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Char char="n"/>
                        <a:tabLst/>
                        <a:defRPr/>
                      </a:pPr>
                      <a:r>
                        <a:rPr kumimoji="1" lang="en-US" altLang="ja-JP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Timeline: 18-36 months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39266436"/>
                  </a:ext>
                </a:extLst>
              </a:tr>
              <a:tr h="4365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/>
                      </a:r>
                    </a:p>
                  </a:txBody>
                  <a:tcPr marL="36576" marR="36576" marT="0" marB="0" anchor="ctr">
                    <a:lnL w="38099">
                      <a:solidFill>
                        <a:schemeClr val="bg1"/>
                      </a:solidFill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None/>
                        <a:tabLst/>
                        <a:defRPr/>
                      </a:pPr>
                      <a:r>
                        <a:rPr kumimoji="1" lang="en-US" altLang="ja-JP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75463921"/>
                  </a:ext>
                </a:extLst>
              </a:tr>
              <a:tr h="436587"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ja-JP" sz="1400" kern="120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/>
                      </a:r>
                    </a:p>
                  </a:txBody>
                  <a:tcPr marL="36576" marR="36576" marT="0" marB="0" anchor="ctr">
                    <a:lnL w="38099">
                      <a:solidFill>
                        <a:schemeClr val="bg1"/>
                      </a:solidFill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None/>
                        <a:tabLst/>
                        <a:defRPr/>
                      </a:pPr>
                      <a:r>
                        <a:rPr lang="en-US" sz="1400"/>
                        <a:t/>
                      </a:r>
                      <a:endParaRPr kumimoji="1" lang="en-US" altLang="ja-JP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81570303"/>
                  </a:ext>
                </a:extLst>
              </a:tr>
              <a:tr h="520197">
                <a:tc rowSpan="2"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1" lang="en-US" altLang="ja-JP" sz="1400" kern="120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/>
                      </a:r>
                    </a:p>
                  </a:txBody>
                  <a:tcPr marL="36576" marR="36576" marT="0" marB="0" anchor="ctr">
                    <a:lnL w="38099">
                      <a:solidFill>
                        <a:schemeClr val="bg1"/>
                      </a:solidFill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219075" indent="-219075">
                        <a:buSzPct val="100000"/>
                        <a:buFont typeface="Wingdings"/>
                        <a:buChar char="n"/>
                        <a:defRPr/>
                      </a:pPr>
                      <a:endParaRPr kumimoji="1" lang="ja-JP" sz="1400" b="0" i="0" u="none" strike="noStrike" kern="1200" noProof="0">
                        <a:solidFill>
                          <a:schemeClr val="tx1"/>
                        </a:solidFill>
                        <a:effectLst/>
                        <a:latin typeface="+mj-lt"/>
                        <a:ea typeface="+mj-ea"/>
                        <a:cs typeface="+mn-cs"/>
                      </a:endParaRPr>
                    </a:p>
                  </a:txBody>
                  <a:tcPr marL="36000" marR="36000" marT="36000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19075" indent="-219075">
                        <a:buSzPct val="100000"/>
                        <a:buFont typeface="Wingdings"/>
                        <a:buChar char="n"/>
                        <a:defRPr/>
                      </a:pPr>
                      <a:endParaRPr kumimoji="1" lang="en-US" altLang="ja-JP" sz="1400" b="0" i="0" u="none" strike="noStrike" kern="1200" noProof="0">
                        <a:solidFill>
                          <a:schemeClr val="tx1"/>
                        </a:solidFill>
                        <a:effectLst/>
                        <a:latin typeface="+mj-lt"/>
                        <a:ea typeface="+mj-ea"/>
                        <a:cs typeface="+mn-cs"/>
                      </a:endParaRPr>
                    </a:p>
                  </a:txBody>
                  <a:tcPr marL="36000" marR="36000" marT="36000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19075" indent="-219075">
                        <a:buSzPct val="100000"/>
                        <a:buFont typeface="Wingdings"/>
                        <a:buChar char="n"/>
                        <a:defRPr/>
                      </a:pPr>
                      <a:endParaRPr lang="en-US" sz="1400" b="0">
                        <a:solidFill>
                          <a:schemeClr val="tx1"/>
                        </a:solidFill>
                        <a:latin typeface="+mj-lt"/>
                        <a:ea typeface="+mn-lt"/>
                        <a:cs typeface="+mn-lt"/>
                      </a:endParaRPr>
                    </a:p>
                    <a:p>
                      <a:pPr marL="219075" indent="-219075">
                        <a:buSzPct val="100000"/>
                        <a:buFont typeface="Wingdings"/>
                        <a:buChar char="n"/>
                        <a:defRPr/>
                      </a:pPr>
                      <a:endParaRPr lang="en-US" sz="1400" b="0">
                        <a:solidFill>
                          <a:schemeClr val="tx1"/>
                        </a:solidFill>
                        <a:latin typeface="+mj-lt"/>
                        <a:ea typeface="+mn-lt"/>
                        <a:cs typeface="+mn-lt"/>
                      </a:endParaRPr>
                    </a:p>
                  </a:txBody>
                  <a:tcPr marL="36000" marR="36000" marT="36000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8198545"/>
                  </a:ext>
                </a:extLst>
              </a:tr>
              <a:tr h="204825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36576" marR="36576" marT="0" marB="0" anchor="ctr">
                    <a:lnL w="38099">
                      <a:solidFill>
                        <a:schemeClr val="bg1"/>
                      </a:solidFill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219075" indent="-219075">
                        <a:buSzPct val="100000"/>
                        <a:buFont typeface="Wingdings"/>
                        <a:buChar char="n"/>
                        <a:defRPr/>
                      </a:pPr>
                      <a:r>
                        <a:rPr kumimoji="1" lang="en-US" altLang="ja-JP" sz="14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j-ea"/>
                          <a:cs typeface="+mn-cs"/>
                        </a:rPr>
                        <a:t/>
                      </a:r>
                    </a:p>
                    <a:p>
                      <a:pPr marL="219075" indent="-219075">
                        <a:buSzPct val="100000"/>
                        <a:buFont typeface="Wingdings"/>
                        <a:buChar char="n"/>
                        <a:defRPr/>
                      </a:pPr>
                      <a:r>
                        <a:rPr kumimoji="1" lang="en-US" altLang="ja-JP" sz="14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j-ea"/>
                          <a:cs typeface="+mn-cs"/>
                        </a:rPr>
                        <a:t/>
                      </a:r>
                    </a:p>
                  </a:txBody>
                  <a:tcPr marL="36000" marR="36000" marT="36000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19075" indent="-219075">
                        <a:buSzPct val="100000"/>
                        <a:buFont typeface="Wingdings"/>
                        <a:buChar char="n"/>
                        <a:defRPr/>
                      </a:pPr>
                      <a:r>
                        <a:rPr kumimoji="1" lang="en-US" altLang="ja-JP" sz="14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j-ea"/>
                          <a:cs typeface="+mn-cs"/>
                        </a:rPr>
                        <a:t/>
                      </a:r>
                    </a:p>
                    <a:p>
                      <a:pPr marL="219075" indent="-219075">
                        <a:buSzPct val="100000"/>
                        <a:buFont typeface="Wingdings"/>
                        <a:buChar char="n"/>
                        <a:defRPr/>
                      </a:pPr>
                      <a:r>
                        <a:rPr kumimoji="1" lang="en-US" altLang="ja-JP" sz="14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j-ea"/>
                          <a:cs typeface="+mn-cs"/>
                        </a:rPr>
                        <a:t/>
                      </a:r>
                    </a:p>
                    <a:p>
                      <a:pPr marL="219075" indent="-219075">
                        <a:buSzPct val="100000"/>
                        <a:buFont typeface="Wingdings"/>
                        <a:buChar char="n"/>
                        <a:defRPr/>
                      </a:pPr>
                      <a:r>
                        <a:rPr kumimoji="1" lang="en-US" altLang="ja-JP" sz="14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j-ea"/>
                          <a:cs typeface="+mn-cs"/>
                        </a:rPr>
                        <a:t/>
                      </a:r>
                    </a:p>
                  </a:txBody>
                  <a:tcPr marL="36000" marR="36000" marT="36000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19075" indent="-219075">
                        <a:buSzPct val="100000"/>
                        <a:buFont typeface="Wingdings"/>
                        <a:buChar char="n"/>
                        <a:defRPr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+mj-lt"/>
                          <a:ea typeface="+mn-lt"/>
                          <a:cs typeface="+mn-lt"/>
                        </a:rPr>
                        <a:t/>
                      </a:r>
                    </a:p>
                    <a:p>
                      <a:pPr marL="219075" indent="-219075">
                        <a:buSzPct val="100000"/>
                        <a:buFont typeface="Wingdings"/>
                        <a:buChar char="n"/>
                        <a:defRPr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+mj-lt"/>
                          <a:ea typeface="+mn-lt"/>
                          <a:cs typeface="+mn-lt"/>
                        </a:rPr>
                        <a:t/>
                      </a:r>
                    </a:p>
                    <a:p>
                      <a:pPr marL="219075" indent="-219075">
                        <a:buSzPct val="100000"/>
                        <a:buFont typeface="Wingdings"/>
                        <a:buChar char="n"/>
                        <a:defRPr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+mj-lt"/>
                          <a:ea typeface="+mn-lt"/>
                          <a:cs typeface="+mn-lt"/>
                        </a:rPr>
                        <a:t/>
                      </a:r>
                    </a:p>
                  </a:txBody>
                  <a:tcPr marL="36000" marR="36000" marT="36000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642664"/>
                  </a:ext>
                </a:extLst>
              </a:tr>
              <a:tr h="654881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1" lang="en-US" altLang="ja-JP" sz="1400" kern="120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/>
                      </a:r>
                    </a:p>
                  </a:txBody>
                  <a:tcPr marL="36576" marR="36576" marT="0" marB="0" anchor="ctr">
                    <a:lnL w="38099">
                      <a:solidFill>
                        <a:schemeClr val="bg1"/>
                      </a:solidFill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None/>
                        <a:tabLst/>
                        <a:defRPr/>
                      </a:pPr>
                      <a:r>
                        <a:rPr kumimoji="1" lang="en-US" altLang="ja-JP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25922824"/>
                  </a:ext>
                </a:extLst>
              </a:tr>
            </a:tbl>
          </a:graphicData>
        </a:graphic>
      </p:graphicFrame>
      <p:sp>
        <p:nvSpPr>
          <p:cNvPr id="10" name="AutoShape 22">
            <a:extLst>
              <a:ext uri="{FF2B5EF4-FFF2-40B4-BE49-F238E27FC236}">
                <a16:creationId xmlns:a16="http://schemas.microsoft.com/office/drawing/2014/main" id="{4F828A1C-4021-B00E-FDD2-F6D44E45B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1660" y="2909552"/>
            <a:ext cx="3600000" cy="481979"/>
          </a:xfrm>
          <a:prstGeom prst="homePlate">
            <a:avLst>
              <a:gd name="adj" fmla="val 24229"/>
            </a:avLst>
          </a:prstGeom>
          <a:solidFill>
            <a:schemeClr val="accent1">
              <a:lumMod val="75000"/>
            </a:schemeClr>
          </a:solidFill>
          <a:ln w="381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36000" tIns="0" rIns="36000" bIns="0" anchor="ctr"/>
          <a:lstStyle/>
          <a:p>
            <a:pPr marL="91440" lvl="1"/>
            <a:r>
              <a:rPr lang="en-US" altLang="ja-JP" sz="1400">
                <a:solidFill>
                  <a:schemeClr val="bg1"/>
                </a:solidFill>
                <a:ea typeface="+mn-lt"/>
                <a:cs typeface="+mn-lt"/>
              </a:rPr>
              <a:t/>
            </a:r>
            <a:endParaRPr lang="en-US" altLang="ja-JP">
              <a:solidFill>
                <a:schemeClr val="bg1"/>
              </a:solidFill>
            </a:endParaRPr>
          </a:p>
        </p:txBody>
      </p:sp>
      <p:sp>
        <p:nvSpPr>
          <p:cNvPr id="12" name="AutoShape 22">
            <a:extLst>
              <a:ext uri="{FF2B5EF4-FFF2-40B4-BE49-F238E27FC236}">
                <a16:creationId xmlns:a16="http://schemas.microsoft.com/office/drawing/2014/main" id="{F777696C-79F7-5CDF-8098-FE2827661A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1548" y="2909552"/>
            <a:ext cx="3600000" cy="481979"/>
          </a:xfrm>
          <a:prstGeom prst="homePlate">
            <a:avLst>
              <a:gd name="adj" fmla="val 24229"/>
            </a:avLst>
          </a:prstGeom>
          <a:solidFill>
            <a:schemeClr val="accent1">
              <a:lumMod val="75000"/>
            </a:schemeClr>
          </a:solidFill>
          <a:ln w="381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36000" tIns="0" rIns="36000" bIns="0" anchor="ctr"/>
          <a:lstStyle/>
          <a:p>
            <a:pPr marL="91440" lvl="1"/>
            <a:r>
              <a:rPr lang="en-US" altLang="ja-JP" sz="1400">
                <a:solidFill>
                  <a:schemeClr val="bg1"/>
                </a:solidFill>
                <a:ea typeface="+mn-lt"/>
                <a:cs typeface="+mn-lt"/>
              </a:rPr>
              <a:t/>
            </a:r>
            <a:endParaRPr lang="en-US" altLang="ja-JP">
              <a:solidFill>
                <a:schemeClr val="bg1"/>
              </a:solidFill>
            </a:endParaRPr>
          </a:p>
        </p:txBody>
      </p:sp>
      <p:sp>
        <p:nvSpPr>
          <p:cNvPr id="14" name="AutoShape 22">
            <a:extLst>
              <a:ext uri="{FF2B5EF4-FFF2-40B4-BE49-F238E27FC236}">
                <a16:creationId xmlns:a16="http://schemas.microsoft.com/office/drawing/2014/main" id="{A42D660B-E7C4-CB41-361C-3FFCA5C0C8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1436" y="2909552"/>
            <a:ext cx="3600000" cy="481979"/>
          </a:xfrm>
          <a:prstGeom prst="homePlate">
            <a:avLst>
              <a:gd name="adj" fmla="val 24229"/>
            </a:avLst>
          </a:prstGeom>
          <a:solidFill>
            <a:schemeClr val="accent1">
              <a:lumMod val="75000"/>
            </a:schemeClr>
          </a:solidFill>
          <a:ln w="381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36000" tIns="0" rIns="36000" bIns="0" anchor="ctr"/>
          <a:lstStyle/>
          <a:p>
            <a:pPr marL="91440" lvl="1"/>
            <a:r>
              <a:rPr lang="en-US" altLang="ja-JP" sz="1400">
                <a:solidFill>
                  <a:schemeClr val="bg1"/>
                </a:solidFill>
                <a:ea typeface="+mn-lt"/>
                <a:cs typeface="+mn-lt"/>
              </a:rPr>
              <a:t/>
            </a:r>
            <a:endParaRPr lang="en-US" altLang="ja-JP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316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BECB9-F480-95A2-F6F7-F479AEDF8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70F4BB-124A-A0AE-C14B-E3CB494DEF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133886"/>
              </p:ext>
            </p:extLst>
          </p:nvPr>
        </p:nvGraphicFramePr>
        <p:xfrm>
          <a:off x="335280" y="1341437"/>
          <a:ext cx="11521758" cy="4751384"/>
        </p:xfrm>
        <a:graphic>
          <a:graphicData uri="http://schemas.openxmlformats.org/drawingml/2006/table">
            <a:tbl>
              <a:tblPr/>
              <a:tblGrid>
                <a:gridCol w="1217215">
                  <a:extLst>
                    <a:ext uri="{9D8B030D-6E8A-4147-A177-3AD203B41FA5}">
                      <a16:colId xmlns:a16="http://schemas.microsoft.com/office/drawing/2014/main" val="3702341498"/>
                    </a:ext>
                  </a:extLst>
                </a:gridCol>
                <a:gridCol w="978192">
                  <a:extLst>
                    <a:ext uri="{9D8B030D-6E8A-4147-A177-3AD203B41FA5}">
                      <a16:colId xmlns:a16="http://schemas.microsoft.com/office/drawing/2014/main" val="2287175336"/>
                    </a:ext>
                  </a:extLst>
                </a:gridCol>
                <a:gridCol w="978192">
                  <a:extLst>
                    <a:ext uri="{9D8B030D-6E8A-4147-A177-3AD203B41FA5}">
                      <a16:colId xmlns:a16="http://schemas.microsoft.com/office/drawing/2014/main" val="1447588822"/>
                    </a:ext>
                  </a:extLst>
                </a:gridCol>
                <a:gridCol w="978192">
                  <a:extLst>
                    <a:ext uri="{9D8B030D-6E8A-4147-A177-3AD203B41FA5}">
                      <a16:colId xmlns:a16="http://schemas.microsoft.com/office/drawing/2014/main" val="2175933245"/>
                    </a:ext>
                  </a:extLst>
                </a:gridCol>
                <a:gridCol w="1504655">
                  <a:extLst>
                    <a:ext uri="{9D8B030D-6E8A-4147-A177-3AD203B41FA5}">
                      <a16:colId xmlns:a16="http://schemas.microsoft.com/office/drawing/2014/main" val="2876008597"/>
                    </a:ext>
                  </a:extLst>
                </a:gridCol>
                <a:gridCol w="2412374">
                  <a:extLst>
                    <a:ext uri="{9D8B030D-6E8A-4147-A177-3AD203B41FA5}">
                      <a16:colId xmlns:a16="http://schemas.microsoft.com/office/drawing/2014/main" val="842565704"/>
                    </a:ext>
                  </a:extLst>
                </a:gridCol>
                <a:gridCol w="795649">
                  <a:extLst>
                    <a:ext uri="{9D8B030D-6E8A-4147-A177-3AD203B41FA5}">
                      <a16:colId xmlns:a16="http://schemas.microsoft.com/office/drawing/2014/main" val="2244637599"/>
                    </a:ext>
                  </a:extLst>
                </a:gridCol>
                <a:gridCol w="2657289">
                  <a:extLst>
                    <a:ext uri="{9D8B030D-6E8A-4147-A177-3AD203B41FA5}">
                      <a16:colId xmlns:a16="http://schemas.microsoft.com/office/drawing/2014/main" val="4212092130"/>
                    </a:ext>
                  </a:extLst>
                </a:gridCol>
              </a:tblGrid>
              <a:tr h="431944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latin typeface="+mj-lt"/>
                        </a:rPr>
                        <a:t>Vietnam - Target Segments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1" lang="en-US" sz="1400">
                          <a:solidFill>
                            <a:schemeClr val="bg1"/>
                          </a:solidFill>
                          <a:latin typeface="+mj-lt"/>
                        </a:rPr>
                        <a:t>Start with Japanese FDI-heavy industrial clusters, then expand to broader C&amp;I accounts.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1" lang="en-US" sz="1400">
                          <a:solidFill>
                            <a:schemeClr val="bg1"/>
                          </a:solidFill>
                          <a:latin typeface="+mj-lt"/>
                        </a:rPr>
                        <a:t>Source: YCP Analysis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1" lang="en-US" sz="1400">
                          <a:solidFill>
                            <a:schemeClr val="bg1"/>
                          </a:solidFill>
                          <a:latin typeface="+mj-lt"/>
                        </a:rPr>
                        <a:t>Segment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1" lang="en-US" sz="1400">
                          <a:solidFill>
                            <a:schemeClr val="bg1"/>
                          </a:solidFill>
                          <a:latin typeface="+mj-lt"/>
                        </a:rPr>
                        <a:t>Size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1" lang="en-US" sz="1400">
                          <a:solidFill>
                            <a:schemeClr val="bg1"/>
                          </a:solidFill>
                          <a:latin typeface="+mj-lt"/>
                        </a:rPr>
                        <a:t>Market Intensity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1" lang="en-US" sz="1400">
                          <a:solidFill>
                            <a:schemeClr val="bg1"/>
                          </a:solidFill>
                          <a:latin typeface="+mj-lt"/>
                        </a:rPr>
                        <a:t>Decision Maker</a:t>
                      </a:r>
                    </a:p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1" lang="en-US" sz="1400">
                          <a:solidFill>
                            <a:schemeClr val="bg1"/>
                          </a:solidFill>
                          <a:latin typeface="+mj-lt"/>
                        </a:rPr>
                        <a:t>Priority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1" lang="en-GB" sz="1400" b="0" i="0" u="none" strike="noStrike" noProof="0">
                          <a:solidFill>
                            <a:schemeClr val="bg1"/>
                          </a:solidFill>
                          <a:latin typeface="+mj-lt"/>
                        </a:rPr>
                        <a:t>High-value anchor segment</a:t>
                      </a:r>
                      <a:endParaRPr kumimoji="1" lang="en-US" sz="14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380367"/>
                  </a:ext>
                </a:extLst>
              </a:tr>
              <a:tr h="431944">
                <a:tc rowSpan="3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Large but selective</a:t>
                      </a:r>
                      <a:endParaRPr lang="en-US" sz="14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2016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Market Approach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Start with Japanese FDI-heavy industrial clusters, then expand to broader C&amp;I accounts. | 2 target segments identified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  <a:r>
                        <a:rPr kumimoji="1" lang="en-US" sz="14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9266436"/>
                  </a:ext>
                </a:extLst>
              </a:tr>
              <a:tr h="4319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2017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7892759"/>
                  </a:ext>
                </a:extLst>
              </a:tr>
              <a:tr h="431944">
                <a:tc vMerge="1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2022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  <a:r>
                        <a:rPr lang="en-US" sz="1400" b="0" baseline="3000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858034"/>
                  </a:ext>
                </a:extLst>
              </a:tr>
              <a:tr h="431944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/>
                      </a:r>
                    </a:p>
                  </a:txBody>
                  <a:tcPr marL="36576" marR="36576" marT="0" marB="0" anchor="ctr">
                    <a:lnL w="38099">
                      <a:solidFill>
                        <a:schemeClr val="bg1"/>
                      </a:solidFill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>2019</a:t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latin typeface="+mj-lt"/>
                        </a:rPr>
                        <a:t/>
                      </a:r>
                      <a:endParaRPr lang="en-US" sz="1400" b="0">
                        <a:latin typeface="+mj-lt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5463921"/>
                  </a:ext>
                </a:extLst>
              </a:tr>
              <a:tr h="431944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6576" marR="36576" marT="0" marB="0" anchor="ctr">
                    <a:lnL w="38099">
                      <a:solidFill>
                        <a:schemeClr val="bg1"/>
                      </a:solidFill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>2021</a:t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/>
                      </a:r>
                      <a:r>
                        <a:rPr lang="en-US" sz="1400" b="0" err="1">
                          <a:latin typeface="+mj-lt"/>
                        </a:rPr>
                        <a:t/>
                      </a:r>
                      <a:endParaRPr lang="en-US" sz="1400" b="0">
                        <a:latin typeface="+mj-lt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+mj-lt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039480"/>
                  </a:ext>
                </a:extLst>
              </a:tr>
              <a:tr h="431944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ja-JP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/>
                      </a:r>
                      <a:r>
                        <a:rPr lang="en-US" altLang="ja-JP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/>
                      </a:r>
                      <a:r>
                        <a:rPr lang="en-US" sz="1400" b="0" i="0" u="none" strike="noStrike" kern="1200" noProof="0">
                          <a:solidFill>
                            <a:srgbClr val="242424"/>
                          </a:solidFill>
                          <a:effectLst/>
                          <a:latin typeface="+mj-lt"/>
                        </a:rPr>
                        <a:t/>
                      </a:r>
                      <a:endParaRPr kumimoji="1" lang="en-US" altLang="ja-JP" sz="1400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6576" marR="36576" marT="0" marB="0" anchor="ctr">
                    <a:lnL w="38099">
                      <a:solidFill>
                        <a:schemeClr val="bg1"/>
                      </a:solidFill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2022</a:t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1570303"/>
                  </a:ext>
                </a:extLst>
              </a:tr>
              <a:tr h="43194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/>
                      </a:r>
                      <a:r>
                        <a:rPr lang="en-US" sz="1400" b="0" i="0" u="none" strike="noStrike" kern="1200" noProof="0">
                          <a:solidFill>
                            <a:srgbClr val="242424"/>
                          </a:solidFill>
                          <a:effectLst/>
                          <a:latin typeface="+mj-lt"/>
                        </a:rPr>
                        <a:t/>
                      </a:r>
                      <a:endParaRPr kumimoji="1" lang="en-US" altLang="ja-JP" sz="1400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6576" marR="36576" marT="0" marB="0" anchor="ctr">
                    <a:lnL w="38099">
                      <a:solidFill>
                        <a:schemeClr val="bg1"/>
                      </a:solidFill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>2020</a:t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642664"/>
                  </a:ext>
                </a:extLst>
              </a:tr>
              <a:tr h="43194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/>
                      </a:r>
                      <a:r>
                        <a:rPr lang="en-US" sz="1400" b="0" i="0" u="none" strike="noStrike" kern="1200" noProof="0">
                          <a:solidFill>
                            <a:srgbClr val="242424"/>
                          </a:solidFill>
                          <a:effectLst/>
                          <a:latin typeface="+mj-lt"/>
                        </a:rPr>
                        <a:t/>
                      </a:r>
                      <a:endParaRPr kumimoji="1" lang="en-US" altLang="ja-JP" sz="1400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6576" marR="36576" marT="0" marB="0" anchor="ctr">
                    <a:lnL w="38099">
                      <a:solidFill>
                        <a:schemeClr val="bg1"/>
                      </a:solidFill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922824"/>
                  </a:ext>
                </a:extLst>
              </a:tr>
              <a:tr h="43194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/>
                      </a:r>
                      <a:r>
                        <a:rPr lang="en-US" sz="1400" b="0" i="0" u="none" strike="noStrike" kern="1200" noProof="0">
                          <a:solidFill>
                            <a:srgbClr val="242424"/>
                          </a:solidFill>
                          <a:effectLst/>
                          <a:latin typeface="+mj-lt"/>
                        </a:rPr>
                        <a:t/>
                      </a:r>
                      <a:endParaRPr kumimoji="1" lang="en-US" sz="1400" b="0" i="0" u="none" strike="noStrike" kern="1200" noProof="0">
                        <a:solidFill>
                          <a:srgbClr val="242424"/>
                        </a:solidFill>
                        <a:effectLst/>
                        <a:latin typeface="+mj-lt"/>
                      </a:endParaRPr>
                    </a:p>
                  </a:txBody>
                  <a:tcPr marL="36576" marR="36576" marT="0" marB="0" anchor="ctr">
                    <a:lnL w="38099">
                      <a:solidFill>
                        <a:schemeClr val="bg1"/>
                      </a:solidFill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4609190"/>
                  </a:ext>
                </a:extLst>
              </a:tr>
              <a:tr h="43194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/>
                      </a:r>
                      <a:r>
                        <a:rPr lang="en-US" sz="1400" b="0" i="0" u="none" strike="noStrike" kern="1200" noProof="0">
                          <a:solidFill>
                            <a:srgbClr val="242424"/>
                          </a:solidFill>
                          <a:effectLst/>
                          <a:latin typeface="+mj-lt"/>
                        </a:rPr>
                        <a:t/>
                      </a:r>
                      <a:endParaRPr kumimoji="1" lang="en-US" altLang="ja-JP" sz="1400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6576" marR="36576" marT="0" marB="0" anchor="ctr">
                    <a:lnL w="38099">
                      <a:solidFill>
                        <a:schemeClr val="bg1"/>
                      </a:solidFill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Yu mincho"/>
                        <a:cs typeface="+mn-cs"/>
                        <a:sym typeface="Wingding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Yu mincho"/>
                          <a:cs typeface="+mn-cs"/>
                          <a:sym typeface="Wingdings"/>
                        </a:rPr>
                        <a:t/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3148707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461ADD9E-6DE2-EB1B-AF6A-0785B7A73F37}"/>
              </a:ext>
            </a:extLst>
          </p:cNvPr>
          <p:cNvSpPr/>
          <p:nvPr/>
        </p:nvSpPr>
        <p:spPr>
          <a:xfrm>
            <a:off x="338069" y="6114409"/>
            <a:ext cx="11514415" cy="23082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/>
                </a:solidFill>
              </a:rPr>
              <a:t/>
            </a:r>
            <a:r>
              <a:rPr lang="en-US" sz="1000" baseline="30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sz="1000">
                <a:solidFill>
                  <a:schemeClr val="tx1"/>
                </a:solidFill>
              </a:rPr>
              <a:t/>
            </a:r>
          </a:p>
          <a:p>
            <a:r>
              <a:rPr lang="en-US" sz="1000">
                <a:solidFill>
                  <a:schemeClr val="tx1"/>
                </a:solidFill>
              </a:rPr>
              <a:t/>
            </a:r>
            <a:r>
              <a:rPr lang="en-US" sz="1000" err="1">
                <a:solidFill>
                  <a:schemeClr val="tx1"/>
                </a:solidFill>
              </a:rPr>
              <a:t/>
            </a:r>
            <a:endParaRPr lang="en-US" sz="1000">
              <a:solidFill>
                <a:schemeClr val="tx1"/>
              </a:solidFill>
              <a:cs typeface="Segoe U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2D2D8C-3193-223F-BDDD-CE95415B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673" y="44624"/>
            <a:ext cx="11508811" cy="831850"/>
          </a:xfrm>
        </p:spPr>
        <p:txBody>
          <a:bodyPr/>
          <a:lstStyle/>
          <a:p>
            <a:r>
              <a:rPr lang="en-US" sz="2000">
                <a:cs typeface="Segoe UI"/>
              </a:rPr>
              <a:t/>
            </a:r>
            <a:br>
              <a:rPr lang="en-US">
                <a:cs typeface="Segoe UI"/>
              </a:rPr>
            </a:br>
            <a:r>
              <a:rPr lang="en-US" sz="1600"/>
              <a:t/>
            </a:r>
            <a:endParaRPr lang="en-US" altLang="ja-JP">
              <a:cs typeface="Segoe U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CDBA8B-C630-9C51-B72D-0F5BCADB8861}"/>
              </a:ext>
            </a:extLst>
          </p:cNvPr>
          <p:cNvSpPr/>
          <p:nvPr/>
        </p:nvSpPr>
        <p:spPr>
          <a:xfrm>
            <a:off x="334963" y="3068054"/>
            <a:ext cx="11522075" cy="818146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12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AA1F8D-2D66-D6A6-C6AD-A197D981468D}"/>
              </a:ext>
            </a:extLst>
          </p:cNvPr>
          <p:cNvSpPr/>
          <p:nvPr/>
        </p:nvSpPr>
        <p:spPr>
          <a:xfrm>
            <a:off x="330409" y="3942090"/>
            <a:ext cx="11522075" cy="421105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50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45CFD-55BE-D7BA-A8CB-3794F9FA5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9669B6-619D-3B29-5134-F512E51A0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Table of Contents</a:t>
            </a:r>
            <a:endParaRPr lang="en-US">
              <a:latin typeface="+mj-lt"/>
              <a:ea typeface="Yu Gothic" panose="020B0400000000000000" pitchFamily="34" charset="-128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F27B3EE-3026-A89C-AC40-A49A7DE2A5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855049"/>
              </p:ext>
            </p:extLst>
          </p:nvPr>
        </p:nvGraphicFramePr>
        <p:xfrm>
          <a:off x="343673" y="1371600"/>
          <a:ext cx="11508811" cy="27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08811">
                  <a:extLst>
                    <a:ext uri="{9D8B030D-6E8A-4147-A177-3AD203B41FA5}">
                      <a16:colId xmlns:a16="http://schemas.microsoft.com/office/drawing/2014/main" val="74231368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Yu Gothic" panose="020B0400000000000000" pitchFamily="34" charset="-128"/>
                          <a:cs typeface="+mn-cs"/>
                        </a:rPr>
                        <a:t>Recommendations</a:t>
                      </a:r>
                    </a:p>
                  </a:txBody>
                  <a:tcPr marL="92354" marR="92354" marT="46177" marB="4617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19501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446088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Yu Gothic" panose="020B0400000000000000" pitchFamily="34" charset="-128"/>
                          <a:cs typeface="+mn-cs"/>
                        </a:rPr>
                        <a:t/>
                      </a:r>
                    </a:p>
                  </a:txBody>
                  <a:tcPr marL="92354" marR="92354" marT="46177" marB="4617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260848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446088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Yu Gothic" panose="020B0400000000000000" pitchFamily="34" charset="-128"/>
                          <a:cs typeface="+mn-cs"/>
                        </a:rPr>
                        <a:t/>
                      </a:r>
                    </a:p>
                  </a:txBody>
                  <a:tcPr marL="92354" marR="92354" marT="46177" marB="4617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417303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446088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/>
                      </a:r>
                      <a:endParaRPr kumimoji="1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Yu Gothic" panose="020B0400000000000000" pitchFamily="34" charset="-128"/>
                        <a:cs typeface="+mn-cs"/>
                      </a:endParaRPr>
                    </a:p>
                  </a:txBody>
                  <a:tcPr marL="92354" marR="92354" marT="46177" marB="4617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311424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Yu Gothic" panose="020B0400000000000000" pitchFamily="34" charset="-128"/>
                          <a:cs typeface="+mn-cs"/>
                        </a:rPr>
                        <a:t/>
                      </a:r>
                    </a:p>
                  </a:txBody>
                  <a:tcPr marL="92354" marR="92354" marT="46177" marB="4617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896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704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01449-26AC-795B-E8EC-D13799A4D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2BA1F-4185-8386-99B2-EAFAC483C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Vietnam - Go/No-Go Assessment</a:t>
            </a:r>
            <a:br>
              <a:rPr lang="en-US"/>
            </a:br>
            <a:r>
              <a:rPr lang="en-US" sz="1600"/>
              <a:t>GO (phased, partner-led)</a:t>
            </a:r>
            <a:endParaRPr lang="en-KH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C0C59B9-B934-C5DF-3AF0-DE3D7C634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852641"/>
              </p:ext>
            </p:extLst>
          </p:nvPr>
        </p:nvGraphicFramePr>
        <p:xfrm>
          <a:off x="334963" y="1341437"/>
          <a:ext cx="11508811" cy="4751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891">
                  <a:extLst>
                    <a:ext uri="{9D8B030D-6E8A-4147-A177-3AD203B41FA5}">
                      <a16:colId xmlns:a16="http://schemas.microsoft.com/office/drawing/2014/main" val="3553870781"/>
                    </a:ext>
                  </a:extLst>
                </a:gridCol>
                <a:gridCol w="2043953">
                  <a:extLst>
                    <a:ext uri="{9D8B030D-6E8A-4147-A177-3AD203B41FA5}">
                      <a16:colId xmlns:a16="http://schemas.microsoft.com/office/drawing/2014/main" val="2260770571"/>
                    </a:ext>
                  </a:extLst>
                </a:gridCol>
                <a:gridCol w="8949967">
                  <a:extLst>
                    <a:ext uri="{9D8B030D-6E8A-4147-A177-3AD203B41FA5}">
                      <a16:colId xmlns:a16="http://schemas.microsoft.com/office/drawing/2014/main" val="2423449230"/>
                    </a:ext>
                  </a:extLst>
                </a:gridCol>
              </a:tblGrid>
              <a:tr h="950277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kumimoji="1"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Segoe UI" panose="020B0502040204020203" pitchFamily="34" charset="0"/>
                          <a:hlinkClick r:id="rId2" action="ppaction://hlinksldjump"/>
                        </a:rPr>
                        <a:t>Source: YCP Analysis</a:t>
                      </a:r>
                      <a:endParaRPr kumimoji="1" lang="en-US" sz="1400" b="0" i="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Criterion</a:t>
                      </a:r>
                      <a:endParaRPr kumimoji="1" lang="en-US" sz="1400" b="0" i="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None/>
                        <a:tabLst/>
                        <a:defRPr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</a:rPr>
                        <a:t>Status</a:t>
                      </a:r>
                      <a:endParaRPr kumimoji="1" lang="en-US" sz="1400" b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8320570"/>
                  </a:ext>
                </a:extLst>
              </a:tr>
              <a:tr h="9502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Segoe UI" panose="020B0502040204020203" pitchFamily="34" charset="0"/>
                          <a:hlinkClick r:id="rId3" action="ppaction://hlinksldjump"/>
                        </a:rPr>
                        <a:t>Evidence</a:t>
                      </a:r>
                      <a:endParaRPr kumimoji="1" lang="en-US" sz="1400" b="0" i="0" u="none" strike="noStrike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Market attractiveness</a:t>
                      </a:r>
                      <a:endParaRPr kumimoji="1" lang="en-US" sz="1400" b="0" i="0" u="none" strike="noStrike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None/>
                        <a:tabLst/>
                        <a:defRPr/>
                      </a:pPr>
                      <a:r>
                        <a:rPr lang="en-US" sz="1400"/>
                        <a:t>?</a:t>
                      </a:r>
                      <a:endParaRPr kumimoji="1" lang="en-US" sz="1400" b="0" kern="120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788812"/>
                  </a:ext>
                </a:extLst>
              </a:tr>
              <a:tr h="9502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Segoe UI" panose="020B0502040204020203" pitchFamily="34" charset="0"/>
                          <a:hlinkClick r:id="rId4" action="ppaction://hlinksldjump"/>
                        </a:rPr>
                        <a:t>Execution feasibility</a:t>
                      </a:r>
                      <a:endParaRPr kumimoji="1" lang="en-US" sz="1400" b="0" i="0" u="none" strike="noStrike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Risk-adjusted return</a:t>
                      </a:r>
                      <a:endParaRPr kumimoji="1" lang="en-US" sz="1400" b="0" i="0" u="none" strike="noStrike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None/>
                        <a:tabLst/>
                        <a:defRPr/>
                      </a:pPr>
                      <a:r>
                        <a:rPr lang="en-US" sz="1400"/>
                        <a:t>VERDICT: GO (phased, partner-led)</a:t>
                      </a:r>
                      <a:endParaRPr kumimoji="1" lang="en-US" sz="1400" b="0" kern="120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4356475"/>
                  </a:ext>
                </a:extLst>
              </a:tr>
              <a:tr h="9502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Segoe UI" panose="020B0502040204020203" pitchFamily="34" charset="0"/>
                          <a:hlinkClick r:id="rId5" action="ppaction://hlinksldjump"/>
                        </a:rPr>
                        <a:t/>
                      </a:r>
                      <a:endParaRPr kumimoji="1" lang="en-US" sz="1400" b="0" i="0" u="none" strike="noStrike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Segoe UI" panose="020B0502040204020203" pitchFamily="34" charset="0"/>
                        </a:rPr>
                        <a:t/>
                      </a: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None/>
                        <a:tabLst/>
                        <a:defRPr/>
                      </a:pPr>
                      <a:r>
                        <a:rPr kumimoji="1" lang="en-US" sz="1400" b="0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/>
                      </a: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2499300"/>
                  </a:ext>
                </a:extLst>
              </a:tr>
              <a:tr h="950277"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buNone/>
                      </a:pPr>
                      <a:r>
                        <a:rPr kumimoji="1"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Segoe UI" panose="020B0502040204020203" pitchFamily="34" charset="0"/>
                          <a:hlinkClick r:id="rId6" action="ppaction://hlinksldjump"/>
                        </a:rPr>
                        <a:t/>
                      </a:r>
                      <a:endParaRPr kumimoji="1" lang="en-US" sz="1400" b="0" i="0" u="none" strike="noStrike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latinLnBrk="0" hangingPunct="1">
                        <a:buNone/>
                      </a:pPr>
                      <a:r>
                        <a:rPr kumimoji="1"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Segoe UI" panose="020B0502040204020203" pitchFamily="34" charset="0"/>
                        </a:rPr>
                        <a:t/>
                      </a: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Segoe UI" panose="020B0502040204020203" pitchFamily="34" charset="0"/>
                        </a:rPr>
                        <a:t/>
                      </a: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4980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2315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01449-26AC-795B-E8EC-D13799A4D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2BA1F-4185-8386-99B2-EAFAC483C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Vietnam - Opportunities &amp; Obstacles</a:t>
            </a:r>
            <a:br>
              <a:rPr lang="en-US"/>
            </a:br>
            <a:r>
              <a:rPr lang="en-US" sz="1600"/>
              <a:t>Proceed with phased JV-led entry. Start with Japanese FDI industrial pilots, prove measurable savings, then scale into broader C&amp;I segments.</a:t>
            </a:r>
            <a:endParaRPr lang="en-KH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C0C59B9-B934-C5DF-3AF0-DE3D7C634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852641"/>
              </p:ext>
            </p:extLst>
          </p:nvPr>
        </p:nvGraphicFramePr>
        <p:xfrm>
          <a:off x="334963" y="1341437"/>
          <a:ext cx="11508811" cy="4751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891">
                  <a:extLst>
                    <a:ext uri="{9D8B030D-6E8A-4147-A177-3AD203B41FA5}">
                      <a16:colId xmlns:a16="http://schemas.microsoft.com/office/drawing/2014/main" val="3553870781"/>
                    </a:ext>
                  </a:extLst>
                </a:gridCol>
                <a:gridCol w="2043953">
                  <a:extLst>
                    <a:ext uri="{9D8B030D-6E8A-4147-A177-3AD203B41FA5}">
                      <a16:colId xmlns:a16="http://schemas.microsoft.com/office/drawing/2014/main" val="2260770571"/>
                    </a:ext>
                  </a:extLst>
                </a:gridCol>
                <a:gridCol w="8949967">
                  <a:extLst>
                    <a:ext uri="{9D8B030D-6E8A-4147-A177-3AD203B41FA5}">
                      <a16:colId xmlns:a16="http://schemas.microsoft.com/office/drawing/2014/main" val="2423449230"/>
                    </a:ext>
                  </a:extLst>
                </a:gridCol>
              </a:tblGrid>
              <a:tr h="950277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kumimoji="1"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Segoe UI" panose="020B0502040204020203" pitchFamily="34" charset="0"/>
                          <a:hlinkClick r:id="rId2" action="ppaction://hlinksldjump"/>
                        </a:rPr>
                        <a:t>Source: YCP Analysis</a:t>
                      </a:r>
                      <a:endParaRPr kumimoji="1" lang="en-US" sz="1400" b="0" i="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Opportunities</a:t>
                      </a:r>
                      <a:endParaRPr kumimoji="1" lang="en-US" sz="1400" b="0" i="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None/>
                        <a:tabLst/>
                        <a:defRPr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</a:rPr>
                        <a:t>Industrial demand growth remains high, creating persistent efficiency and fuel-switch demand.</a:t>
                      </a:r>
                      <a:endParaRPr kumimoji="1" lang="en-US" sz="1400" b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8320570"/>
                  </a:ext>
                </a:extLst>
              </a:tr>
              <a:tr h="9502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Segoe UI" panose="020B0502040204020203" pitchFamily="34" charset="0"/>
                          <a:hlinkClick r:id="rId3" action="ppaction://hlinksldjump"/>
                        </a:rPr>
                        <a:t>PDP8 creates a multi-year capacity and transition investment window.</a:t>
                      </a:r>
                      <a:endParaRPr kumimoji="1" lang="en-US" sz="1400" b="0" i="0" u="none" strike="noStrike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Japanese manufacturers in Vietnam have direct decarbonization mandates from HQ.</a:t>
                      </a:r>
                      <a:endParaRPr kumimoji="1" lang="en-US" sz="1400" b="0" i="0" u="none" strike="noStrike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None/>
                        <a:tabLst/>
                        <a:defRPr/>
                      </a:pPr>
                      <a:r>
                        <a:rPr lang="en-US" sz="1400"/>
                        <a:t>LNG and C&amp;I service models still have whitespace for disciplined entrants.</a:t>
                      </a:r>
                      <a:endParaRPr kumimoji="1" lang="en-US" sz="1400" b="0" kern="120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788812"/>
                  </a:ext>
                </a:extLst>
              </a:tr>
              <a:tr h="9502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Segoe UI" panose="020B0502040204020203" pitchFamily="34" charset="0"/>
                          <a:hlinkClick r:id="rId4" action="ppaction://hlinksldjump"/>
                        </a:rPr>
                        <a:t>Obstacles &amp; Risks</a:t>
                      </a:r>
                      <a:endParaRPr kumimoji="1" lang="en-US" sz="1400" b="0" i="0" u="none" strike="noStrike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SOE influence shapes access and sequencing in core parts of the value chain.</a:t>
                      </a:r>
                      <a:endParaRPr kumimoji="1" lang="en-US" sz="1400" b="0" i="0" u="none" strike="noStrike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None/>
                        <a:tabLst/>
                        <a:defRPr/>
                      </a:pPr>
                      <a:r>
                        <a:rPr lang="en-US" sz="1400"/>
                        <a:t>Regulatory interpretation can vary by project structure and location.</a:t>
                      </a:r>
                      <a:endParaRPr kumimoji="1" lang="en-US" sz="1400" b="0" kern="120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4356475"/>
                  </a:ext>
                </a:extLst>
              </a:tr>
              <a:tr h="9502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Segoe UI" panose="020B0502040204020203" pitchFamily="34" charset="0"/>
                          <a:hlinkClick r:id="rId5" action="ppaction://hlinksldjump"/>
                        </a:rPr>
                        <a:t>Grid constraints and permit sequencing can delay monetization.</a:t>
                      </a:r>
                      <a:endParaRPr kumimoji="1" lang="en-US" sz="1400" b="0" i="0" u="none" strike="noStrike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Segoe UI" panose="020B0502040204020203" pitchFamily="34" charset="0"/>
                        </a:rPr>
                        <a:t>Competition is increasing among regional and global players.</a:t>
                      </a: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None/>
                        <a:tabLst/>
                        <a:defRPr/>
                      </a:pPr>
                      <a:r>
                        <a:rPr kumimoji="1" lang="en-US" sz="1400" b="0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Attractiveness: 8/10 | Feasibility: 7/10</a:t>
                      </a: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2499300"/>
                  </a:ext>
                </a:extLst>
              </a:tr>
              <a:tr h="950277"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buNone/>
                      </a:pPr>
                      <a:r>
                        <a:rPr kumimoji="1"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Segoe UI" panose="020B0502040204020203" pitchFamily="34" charset="0"/>
                          <a:hlinkClick r:id="rId6" action="ppaction://hlinksldjump"/>
                        </a:rPr>
                        <a:t>Attractiveness: Demand tailwinds, policy support, and clear customer pain points support market attractiveness. | Feasibility: Execution is feasible with disciplined partner selection and phased entry sequencing.</a:t>
                      </a:r>
                      <a:endParaRPr kumimoji="1" lang="en-US" sz="1400" b="0" i="0" u="none" strike="noStrike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latinLnBrk="0" hangingPunct="1">
                        <a:buNone/>
                      </a:pPr>
                      <a:r>
                        <a:rPr kumimoji="1"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Segoe UI" panose="020B0502040204020203" pitchFamily="34" charset="0"/>
                        </a:rPr>
                        <a:t>Strategic Recommendation</a:t>
                      </a: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Segoe UI" panose="020B0502040204020203" pitchFamily="34" charset="0"/>
                        </a:rPr>
                        <a:t/>
                      </a: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4980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2315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01449-26AC-795B-E8EC-D13799A4D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2BA1F-4185-8386-99B2-EAFAC483C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Vietnam - Key Insights</a:t>
            </a:r>
            <a:br>
              <a:rPr lang="en-US"/>
            </a:br>
            <a:r>
              <a:rPr lang="en-US" sz="1600"/>
              <a:t>Strategic implications for market entry</a:t>
            </a:r>
            <a:endParaRPr lang="en-KH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C0C59B9-B934-C5DF-3AF0-DE3D7C634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852641"/>
              </p:ext>
            </p:extLst>
          </p:nvPr>
        </p:nvGraphicFramePr>
        <p:xfrm>
          <a:off x="334963" y="1341437"/>
          <a:ext cx="11508811" cy="4751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891">
                  <a:extLst>
                    <a:ext uri="{9D8B030D-6E8A-4147-A177-3AD203B41FA5}">
                      <a16:colId xmlns:a16="http://schemas.microsoft.com/office/drawing/2014/main" val="3553870781"/>
                    </a:ext>
                  </a:extLst>
                </a:gridCol>
                <a:gridCol w="2043953">
                  <a:extLst>
                    <a:ext uri="{9D8B030D-6E8A-4147-A177-3AD203B41FA5}">
                      <a16:colId xmlns:a16="http://schemas.microsoft.com/office/drawing/2014/main" val="2260770571"/>
                    </a:ext>
                  </a:extLst>
                </a:gridCol>
                <a:gridCol w="8949967">
                  <a:extLst>
                    <a:ext uri="{9D8B030D-6E8A-4147-A177-3AD203B41FA5}">
                      <a16:colId xmlns:a16="http://schemas.microsoft.com/office/drawing/2014/main" val="2423449230"/>
                    </a:ext>
                  </a:extLst>
                </a:gridCol>
              </a:tblGrid>
              <a:tr h="950277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kumimoji="1"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Segoe UI" panose="020B0502040204020203" pitchFamily="34" charset="0"/>
                          <a:hlinkClick r:id="rId2" action="ppaction://hlinksldjump"/>
                        </a:rPr>
                        <a:t>Source: YCP Analysis</a:t>
                      </a:r>
                      <a:endParaRPr kumimoji="1" lang="en-US" sz="1400" b="0" i="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Why now</a:t>
                      </a:r>
                      <a:endParaRPr kumimoji="1" lang="en-US" sz="1400" b="0" i="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None/>
                        <a:tabLst/>
                        <a:defRPr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</a:rPr>
                        <a:t>Demand growth + policy transition create a strong timing window for focused entrants.</a:t>
                      </a:r>
                      <a:endParaRPr kumimoji="1" lang="en-US" sz="1400" b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8320570"/>
                  </a:ext>
                </a:extLst>
              </a:tr>
              <a:tr h="9502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Segoe UI" panose="020B0502040204020203" pitchFamily="34" charset="0"/>
                          <a:hlinkClick r:id="rId3" action="ppaction://hlinksldjump"/>
                        </a:rPr>
                        <a:t>So what: Entrants with local delivery partnerships convert faster than direct greenfield attempts.</a:t>
                      </a:r>
                      <a:endParaRPr kumimoji="1" lang="en-US" sz="1400" b="0" i="0" u="none" strike="noStrike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Action: Lead with a JV model and pilot-based proof points.</a:t>
                      </a:r>
                      <a:endParaRPr kumimoji="1" lang="en-US" sz="1400" b="0" i="0" u="none" strike="noStrike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None/>
                        <a:tabLst/>
                        <a:defRPr/>
                      </a:pPr>
                      <a:r>
                        <a:rPr lang="en-US" sz="1400"/>
                        <a:t>Where to win</a:t>
                      </a:r>
                      <a:endParaRPr kumimoji="1" lang="en-US" sz="1400" b="0" kern="120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788812"/>
                  </a:ext>
                </a:extLst>
              </a:tr>
              <a:tr h="9502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Segoe UI" panose="020B0502040204020203" pitchFamily="34" charset="0"/>
                          <a:hlinkClick r:id="rId4" action="ppaction://hlinksldjump"/>
                        </a:rPr>
                        <a:t>Japanese FDI and energy-intensive C&amp;I provide the best near-term conversion path.</a:t>
                      </a:r>
                      <a:endParaRPr kumimoji="1" lang="en-US" sz="1400" b="0" i="0" u="none" strike="noStrike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So what: Accounts with HQ decarbonization pressure make faster decisions on efficiency solutions.</a:t>
                      </a:r>
                      <a:endParaRPr kumimoji="1" lang="en-US" sz="1400" b="0" i="0" u="none" strike="noStrike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None/>
                        <a:tabLst/>
                        <a:defRPr/>
                      </a:pPr>
                      <a:r>
                        <a:rPr lang="en-US" sz="1400"/>
                        <a:t>Action: Build first-wave pipeline around these segments before broad expansion.</a:t>
                      </a:r>
                      <a:endParaRPr kumimoji="1" lang="en-US" sz="1400" b="0" kern="120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4356475"/>
                  </a:ext>
                </a:extLst>
              </a:tr>
              <a:tr h="9502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Segoe UI" panose="020B0502040204020203" pitchFamily="34" charset="0"/>
                          <a:hlinkClick r:id="rId5" action="ppaction://hlinksldjump"/>
                        </a:rPr>
                        <a:t>How to de-risk</a:t>
                      </a:r>
                      <a:endParaRPr kumimoji="1" lang="en-US" sz="1400" b="0" i="0" u="none" strike="noStrike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Segoe UI" panose="020B0502040204020203" pitchFamily="34" charset="0"/>
                        </a:rPr>
                        <a:t>Contract design and partner governance are the key protectors of delivery quality and margin.</a:t>
                      </a: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None/>
                        <a:tabLst/>
                        <a:defRPr/>
                      </a:pPr>
                      <a:r>
                        <a:rPr kumimoji="1" lang="en-US" sz="1400" b="0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So what: Performance-linked structures align incentives and improve renewal probability.</a:t>
                      </a: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2499300"/>
                  </a:ext>
                </a:extLst>
              </a:tr>
              <a:tr h="950277"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buNone/>
                      </a:pPr>
                      <a:r>
                        <a:rPr kumimoji="1"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Segoe UI" panose="020B0502040204020203" pitchFamily="34" charset="0"/>
                          <a:hlinkClick r:id="rId6" action="ppaction://hlinksldjump"/>
                        </a:rPr>
                        <a:t>Action: Prioritize outcome-based commercial structures from day one.</a:t>
                      </a:r>
                      <a:endParaRPr kumimoji="1" lang="en-US" sz="1400" b="0" i="0" u="none" strike="noStrike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latinLnBrk="0" hangingPunct="1">
                        <a:buNone/>
                      </a:pPr>
                      <a:r>
                        <a:rPr kumimoji="1"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Segoe UI" panose="020B0502040204020203" pitchFamily="34" charset="0"/>
                        </a:rPr>
                        <a:t>RECOMMENDATION</a:t>
                      </a: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Segoe UI" panose="020B0502040204020203" pitchFamily="34" charset="0"/>
                        </a:rPr>
                        <a:t>Proceed with phased JV-led entry. Start with Japanese FDI industrial pilots, prove measurable savings, then scale into broader C&amp;I segments.</a:t>
                      </a: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4980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2315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01449-26AC-795B-E8EC-D13799A4D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2BA1F-4185-8386-99B2-EAFAC483C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Vietnam - Why Now</a:t>
            </a:r>
            <a:br>
              <a:rPr lang="en-US"/>
            </a:br>
            <a:r>
              <a:rPr lang="en-US" sz="1600"/>
              <a:t>18-24 month window before segment crowding materially increases.</a:t>
            </a:r>
            <a:endParaRPr lang="en-KH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C0C59B9-B934-C5DF-3AF0-DE3D7C634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852641"/>
              </p:ext>
            </p:extLst>
          </p:nvPr>
        </p:nvGraphicFramePr>
        <p:xfrm>
          <a:off x="334963" y="1341437"/>
          <a:ext cx="11508811" cy="4751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891">
                  <a:extLst>
                    <a:ext uri="{9D8B030D-6E8A-4147-A177-3AD203B41FA5}">
                      <a16:colId xmlns:a16="http://schemas.microsoft.com/office/drawing/2014/main" val="3553870781"/>
                    </a:ext>
                  </a:extLst>
                </a:gridCol>
                <a:gridCol w="2043953">
                  <a:extLst>
                    <a:ext uri="{9D8B030D-6E8A-4147-A177-3AD203B41FA5}">
                      <a16:colId xmlns:a16="http://schemas.microsoft.com/office/drawing/2014/main" val="2260770571"/>
                    </a:ext>
                  </a:extLst>
                </a:gridCol>
                <a:gridCol w="8949967">
                  <a:extLst>
                    <a:ext uri="{9D8B030D-6E8A-4147-A177-3AD203B41FA5}">
                      <a16:colId xmlns:a16="http://schemas.microsoft.com/office/drawing/2014/main" val="2423449230"/>
                    </a:ext>
                  </a:extLst>
                </a:gridCol>
              </a:tblGrid>
              <a:tr h="950277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kumimoji="1"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Segoe UI" panose="020B0502040204020203" pitchFamily="34" charset="0"/>
                          <a:hlinkClick r:id="rId2" action="ppaction://hlinksldjump"/>
                        </a:rPr>
                        <a:t>Source: YCP Analysis</a:t>
                      </a:r>
                      <a:endParaRPr kumimoji="1" lang="en-US" sz="1400" b="0" i="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Trigger</a:t>
                      </a:r>
                      <a:endParaRPr kumimoji="1" lang="en-US" sz="1400" b="0" i="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None/>
                        <a:tabLst/>
                        <a:defRPr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</a:rPr>
                        <a:t>Impact</a:t>
                      </a:r>
                      <a:endParaRPr kumimoji="1" lang="en-US" sz="1400" b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8320570"/>
                  </a:ext>
                </a:extLst>
              </a:tr>
              <a:tr h="9502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Segoe UI" panose="020B0502040204020203" pitchFamily="34" charset="0"/>
                          <a:hlinkClick r:id="rId3" action="ppaction://hlinksldjump"/>
                        </a:rPr>
                        <a:t>Action Required</a:t>
                      </a:r>
                      <a:endParaRPr kumimoji="1" lang="en-US" sz="1400" b="0" i="0" u="none" strike="noStrike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PDP8-linked project acceleration</a:t>
                      </a:r>
                      <a:endParaRPr kumimoji="1" lang="en-US" sz="1400" b="0" i="0" u="none" strike="noStrike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None/>
                        <a:tabLst/>
                        <a:defRPr/>
                      </a:pPr>
                      <a:r>
                        <a:rPr lang="en-US" sz="1400"/>
                        <a:t>More projects reaching execution stage</a:t>
                      </a:r>
                      <a:endParaRPr kumimoji="1" lang="en-US" sz="1400" b="0" kern="120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788812"/>
                  </a:ext>
                </a:extLst>
              </a:tr>
              <a:tr h="9502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Segoe UI" panose="020B0502040204020203" pitchFamily="34" charset="0"/>
                          <a:hlinkClick r:id="rId4" action="ppaction://hlinksldjump"/>
                        </a:rPr>
                        <a:t>Secure partner channel capacity early</a:t>
                      </a:r>
                      <a:endParaRPr kumimoji="1" lang="en-US" sz="1400" b="0" i="0" u="none" strike="noStrike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Industrial tariff and fuel pressure</a:t>
                      </a:r>
                      <a:endParaRPr kumimoji="1" lang="en-US" sz="1400" b="0" i="0" u="none" strike="noStrike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None/>
                        <a:tabLst/>
                        <a:defRPr/>
                      </a:pPr>
                      <a:r>
                        <a:rPr lang="en-US" sz="1400"/>
                        <a:t>Higher customer urgency for savings</a:t>
                      </a:r>
                      <a:endParaRPr kumimoji="1" lang="en-US" sz="1400" b="0" kern="120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4356475"/>
                  </a:ext>
                </a:extLst>
              </a:tr>
              <a:tr h="9502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Segoe UI" panose="020B0502040204020203" pitchFamily="34" charset="0"/>
                          <a:hlinkClick r:id="rId5" action="ppaction://hlinksldjump"/>
                        </a:rPr>
                        <a:t>Position performance-backed offerings</a:t>
                      </a:r>
                      <a:endParaRPr kumimoji="1" lang="en-US" sz="1400" b="0" i="0" u="none" strike="noStrike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Segoe UI" panose="020B0502040204020203" pitchFamily="34" charset="0"/>
                        </a:rPr>
                        <a:t>Rising competitor activity</a:t>
                      </a: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None/>
                        <a:tabLst/>
                        <a:defRPr/>
                      </a:pPr>
                      <a:r>
                        <a:rPr kumimoji="1" lang="en-US" sz="1400" b="0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Faster capture race in priority clusters</a:t>
                      </a: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2499300"/>
                  </a:ext>
                </a:extLst>
              </a:tr>
              <a:tr h="950277"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buNone/>
                      </a:pPr>
                      <a:r>
                        <a:rPr kumimoji="1"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Segoe UI" panose="020B0502040204020203" pitchFamily="34" charset="0"/>
                          <a:hlinkClick r:id="rId6" action="ppaction://hlinksldjump"/>
                        </a:rPr>
                        <a:t>Lock lighthouse customers with pilot pipeline</a:t>
                      </a:r>
                      <a:endParaRPr kumimoji="1" lang="en-US" sz="1400" b="0" i="0" u="none" strike="noStrike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latinLnBrk="0" hangingPunct="1">
                        <a:buNone/>
                      </a:pPr>
                      <a:r>
                        <a:rPr kumimoji="1"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Segoe UI" panose="020B0502040204020203" pitchFamily="34" charset="0"/>
                        </a:rPr>
                        <a:t>WINDOW OF OPPORTUNITY</a:t>
                      </a: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Segoe UI" panose="020B0502040204020203" pitchFamily="34" charset="0"/>
                        </a:rPr>
                        <a:t/>
                      </a: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4980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2315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16919-4027-865A-EFC5-73537CEC3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DFF9F-24AA-324C-B352-1E91B5397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H"/>
              <a:t>Executive 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C6851A-7211-13A2-A43D-2E1A34128A06}"/>
              </a:ext>
            </a:extLst>
          </p:cNvPr>
          <p:cNvSpPr txBox="1"/>
          <p:nvPr/>
        </p:nvSpPr>
        <p:spPr>
          <a:xfrm>
            <a:off x="334962" y="1371600"/>
            <a:ext cx="11508811" cy="46166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lang="en-US" sz="1400"/>
              <a:t>- Vietnam offers a credible near-term entry window for Energy Services, but success depends on execution discipline rather than market potential alone.</a:t>
            </a:r>
          </a:p>
          <a:p>
            <a:pPr fontAlgn="base"/>
            <a:endParaRPr lang="en-US" sz="1400">
              <a:highlight>
                <a:srgbClr val="FFFF00"/>
              </a:highlight>
              <a:cs typeface="Segoe UI"/>
            </a:endParaRPr>
          </a:p>
          <a:p>
            <a:pPr fontAlgn="base"/>
            <a:r>
              <a:rPr lang="en-US" sz="1400"/>
              <a:t>- Partner-led access and pilot-first commercialization outperform direct standalone entry in speed and conversion quality.</a:t>
            </a:r>
            <a:r>
              <a:rPr lang="en-US" sz="1400">
                <a:hlinkClick r:id="rId2" action="ppaction://hlinksldjump"/>
              </a:rPr>
              <a:t>- Prioritize segments with clear economic pain and HQ-linked decarbonization mandates to accelerate decision cycles.</a:t>
            </a:r>
            <a:r>
              <a:rPr lang="en-US" sz="1400"/>
              <a:t>- A phased JV model balances speed, risk, and capital efficiency while preserving expansion optionality.</a:t>
            </a:r>
          </a:p>
          <a:p>
            <a:pPr fontAlgn="base"/>
            <a:endParaRPr lang="en-US" sz="1400">
              <a:cs typeface="Segoe UI"/>
            </a:endParaRPr>
          </a:p>
          <a:p>
            <a:pPr fontAlgn="base"/>
            <a:r>
              <a:rPr lang="en-US" sz="1400"/>
              <a:t>- Decision: proceed with phased entry and strict go/no-go gates at each scale step.</a:t>
            </a:r>
            <a:r>
              <a:rPr lang="en-US" sz="1400">
                <a:hlinkClick r:id="rId3" action="ppaction://hlinksldjump"/>
              </a:rPr>
              <a:t/>
            </a:r>
            <a:r>
              <a:rPr lang="en-US" sz="1400"/>
              <a:t/>
            </a:r>
          </a:p>
          <a:p>
            <a:pPr fontAlgn="base"/>
            <a:endParaRPr lang="en-US" sz="1400">
              <a:cs typeface="Segoe UI"/>
            </a:endParaRPr>
          </a:p>
          <a:p>
            <a:pPr fontAlgn="base"/>
            <a:r>
              <a:rPr lang="en-US" sz="1400"/>
              <a:t/>
            </a:r>
            <a:r>
              <a:rPr lang="en-US" sz="1400">
                <a:hlinkClick r:id="rId4" action="ppaction://hlinksldjump"/>
              </a:rPr>
              <a:t/>
            </a:r>
            <a:r>
              <a:rPr lang="en-US" sz="1400"/>
              <a:t/>
            </a:r>
          </a:p>
        </p:txBody>
      </p:sp>
    </p:spTree>
    <p:extLst>
      <p:ext uri="{BB962C8B-B14F-4D97-AF65-F5344CB8AC3E}">
        <p14:creationId xmlns:p14="http://schemas.microsoft.com/office/powerpoint/2010/main" val="3631753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01449-26AC-795B-E8EC-D13799A4D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2BA1F-4185-8386-99B2-EAFAC483C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Vietnam - Lessons Learned</a:t>
            </a:r>
            <a:br>
              <a:rPr lang="en-US"/>
            </a:br>
            <a:r>
              <a:rPr lang="en-US" sz="1600"/>
              <a:t>What previous entrants learned</a:t>
            </a:r>
            <a:endParaRPr lang="en-KH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C0C59B9-B934-C5DF-3AF0-DE3D7C634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852641"/>
              </p:ext>
            </p:extLst>
          </p:nvPr>
        </p:nvGraphicFramePr>
        <p:xfrm>
          <a:off x="334963" y="1341437"/>
          <a:ext cx="11508811" cy="4751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891">
                  <a:extLst>
                    <a:ext uri="{9D8B030D-6E8A-4147-A177-3AD203B41FA5}">
                      <a16:colId xmlns:a16="http://schemas.microsoft.com/office/drawing/2014/main" val="3553870781"/>
                    </a:ext>
                  </a:extLst>
                </a:gridCol>
                <a:gridCol w="2043953">
                  <a:extLst>
                    <a:ext uri="{9D8B030D-6E8A-4147-A177-3AD203B41FA5}">
                      <a16:colId xmlns:a16="http://schemas.microsoft.com/office/drawing/2014/main" val="2260770571"/>
                    </a:ext>
                  </a:extLst>
                </a:gridCol>
                <a:gridCol w="8949967">
                  <a:extLst>
                    <a:ext uri="{9D8B030D-6E8A-4147-A177-3AD203B41FA5}">
                      <a16:colId xmlns:a16="http://schemas.microsoft.com/office/drawing/2014/main" val="2423449230"/>
                    </a:ext>
                  </a:extLst>
                </a:gridCol>
              </a:tblGrid>
              <a:tr h="950277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kumimoji="1"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Segoe UI" panose="020B0502040204020203" pitchFamily="34" charset="0"/>
                          <a:hlinkClick r:id="rId2" action="ppaction://hlinksldjump"/>
                        </a:rPr>
                        <a:t>Source: YCP Analysis</a:t>
                      </a:r>
                      <a:endParaRPr kumimoji="1" lang="en-US" sz="1400" b="0" i="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FAILURES TO AVOID</a:t>
                      </a:r>
                      <a:endParaRPr kumimoji="1" lang="en-US" sz="1400" b="0" i="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None/>
                        <a:tabLst/>
                        <a:defRPr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</a:rPr>
                        <a:t>Company</a:t>
                      </a:r>
                      <a:endParaRPr kumimoji="1" lang="en-US" sz="1400" b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8320570"/>
                  </a:ext>
                </a:extLst>
              </a:tr>
              <a:tr h="9502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Segoe UI" panose="020B0502040204020203" pitchFamily="34" charset="0"/>
                          <a:hlinkClick r:id="rId3" action="ppaction://hlinksldjump"/>
                        </a:rPr>
                        <a:t>Reason | Margin pressure from undifferentiated price competition.</a:t>
                      </a:r>
                      <a:endParaRPr kumimoji="1" lang="en-US" sz="1400" b="0" i="0" u="none" strike="noStrike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Lesson</a:t>
                      </a:r>
                      <a:endParaRPr kumimoji="1" lang="en-US" sz="1400" b="0" i="0" u="none" strike="noStrike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None/>
                        <a:tabLst/>
                        <a:defRPr/>
                      </a:pPr>
                      <a:r>
                        <a:rPr lang="en-US" sz="1400"/>
                        <a:t>Regional ESCO entrant (2019)</a:t>
                      </a:r>
                      <a:endParaRPr kumimoji="1" lang="en-US" sz="1400" b="0" kern="120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788812"/>
                  </a:ext>
                </a:extLst>
              </a:tr>
              <a:tr h="9502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Segoe UI" panose="020B0502040204020203" pitchFamily="34" charset="0"/>
                          <a:hlinkClick r:id="rId4" action="ppaction://hlinksldjump"/>
                        </a:rPr>
                        <a:t>Weak local network and slow permitting navigation</a:t>
                      </a:r>
                      <a:endParaRPr kumimoji="1" lang="en-US" sz="1400" b="0" i="0" u="none" strike="noStrike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Network and permitting capability are first-order success conditions.</a:t>
                      </a:r>
                      <a:endParaRPr kumimoji="1" lang="en-US" sz="1400" b="0" i="0" u="none" strike="noStrike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None/>
                        <a:tabLst/>
                        <a:defRPr/>
                      </a:pPr>
                      <a:r>
                        <a:rPr lang="en-US" sz="1400"/>
                        <a:t>SUCCESS FACTORS</a:t>
                      </a:r>
                      <a:endParaRPr kumimoji="1" lang="en-US" sz="1400" b="0" kern="120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4356475"/>
                  </a:ext>
                </a:extLst>
              </a:tr>
              <a:tr h="9502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Segoe UI" panose="020B0502040204020203" pitchFamily="34" charset="0"/>
                          <a:hlinkClick r:id="rId5" action="ppaction://hlinksldjump"/>
                        </a:rPr>
                        <a:t>Enter with a partner that already has operational reach in target clusters.</a:t>
                      </a:r>
                      <a:endParaRPr kumimoji="1" lang="en-US" sz="1400" b="0" i="0" u="none" strike="noStrike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Segoe UI" panose="020B0502040204020203" pitchFamily="34" charset="0"/>
                        </a:rPr>
                        <a:t>Use pilot projects to prove measurable value before broad rollout.</a:t>
                      </a: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None/>
                        <a:tabLst/>
                        <a:defRPr/>
                      </a:pPr>
                      <a:r>
                        <a:rPr kumimoji="1" lang="en-US" sz="1400" b="0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Protect economics through disciplined scope and contract structure.</a:t>
                      </a: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2499300"/>
                  </a:ext>
                </a:extLst>
              </a:tr>
              <a:tr h="950277"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buNone/>
                      </a:pPr>
                      <a:r>
                        <a:rPr kumimoji="1"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Segoe UI" panose="020B0502040204020203" pitchFamily="34" charset="0"/>
                          <a:hlinkClick r:id="rId6" action="ppaction://hlinksldjump"/>
                        </a:rPr>
                        <a:t>WARNING SIGNS</a:t>
                      </a:r>
                      <a:endParaRPr kumimoji="1" lang="en-US" sz="1400" b="0" i="0" u="none" strike="noStrike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latinLnBrk="0" hangingPunct="1">
                        <a:buNone/>
                      </a:pPr>
                      <a:r>
                        <a:rPr kumimoji="1"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Segoe UI" panose="020B0502040204020203" pitchFamily="34" charset="0"/>
                        </a:rPr>
                        <a:t>Permitting duration drifting beyond plan assumptions.</a:t>
                      </a: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Segoe UI" panose="020B0502040204020203" pitchFamily="34" charset="0"/>
                        </a:rPr>
                        <a:t>Pilot conversion slowing versus baseline target.</a:t>
                      </a: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4980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2315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45CFD-55BE-D7BA-A8CB-3794F9FA5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9669B6-619D-3B29-5134-F512E51A0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Table of Contents</a:t>
            </a:r>
            <a:endParaRPr lang="en-US">
              <a:latin typeface="+mj-lt"/>
              <a:ea typeface="Yu Gothic" panose="020B0400000000000000" pitchFamily="34" charset="-128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F27B3EE-3026-A89C-AC40-A49A7DE2A5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855049"/>
              </p:ext>
            </p:extLst>
          </p:nvPr>
        </p:nvGraphicFramePr>
        <p:xfrm>
          <a:off x="343673" y="1371600"/>
          <a:ext cx="11508811" cy="27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08811">
                  <a:extLst>
                    <a:ext uri="{9D8B030D-6E8A-4147-A177-3AD203B41FA5}">
                      <a16:colId xmlns:a16="http://schemas.microsoft.com/office/drawing/2014/main" val="74231368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Yu Gothic" panose="020B0400000000000000" pitchFamily="34" charset="-128"/>
                          <a:cs typeface="+mn-cs"/>
                        </a:rPr>
                        <a:t>Vietnam | Recommendations</a:t>
                      </a:r>
                    </a:p>
                  </a:txBody>
                  <a:tcPr marL="92354" marR="92354" marT="46177" marB="4617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19501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446088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Yu Gothic" panose="020B0400000000000000" pitchFamily="34" charset="-128"/>
                          <a:cs typeface="+mn-cs"/>
                        </a:rPr>
                        <a:t>Policy &amp; Regulatory</a:t>
                      </a:r>
                    </a:p>
                  </a:txBody>
                  <a:tcPr marL="92354" marR="92354" marT="46177" marB="4617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260848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446088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Yu Gothic" panose="020B0400000000000000" pitchFamily="34" charset="-128"/>
                          <a:cs typeface="+mn-cs"/>
                        </a:rPr>
                        <a:t>Market Overview | Appendix</a:t>
                      </a:r>
                    </a:p>
                  </a:txBody>
                  <a:tcPr marL="92354" marR="92354" marT="46177" marB="4617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417303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446088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Competitive Landscape</a:t>
                      </a:r>
                      <a:endParaRPr kumimoji="1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Yu Gothic" panose="020B0400000000000000" pitchFamily="34" charset="-128"/>
                        <a:cs typeface="+mn-cs"/>
                      </a:endParaRPr>
                    </a:p>
                  </a:txBody>
                  <a:tcPr marL="92354" marR="92354" marT="46177" marB="4617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311424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Yu Gothic" panose="020B0400000000000000" pitchFamily="34" charset="-128"/>
                          <a:cs typeface="+mn-cs"/>
                        </a:rPr>
                        <a:t>Strategic Analysis</a:t>
                      </a:r>
                    </a:p>
                  </a:txBody>
                  <a:tcPr marL="92354" marR="92354" marT="46177" marB="4617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896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704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3632" y="44623"/>
            <a:ext cx="11508821" cy="941558"/>
          </a:xfrm>
          <a:prstGeom prst="rect">
            <a:avLst/>
          </a:prstGeom>
          <a:noFill/>
          <a:ln/>
        </p:spPr>
        <p:txBody>
          <a:bodyPr wrap="square" rtlCol="0" anchor="t">
            <a:normAutofit/>
          </a:bodyPr>
          <a:lstStyle/>
          <a:p>
            <a:pPr indent="0" marL="0">
              <a:buNone/>
            </a:pPr>
            <a:r>
              <a:rPr lang="en-US" sz="2000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Vietnam - Research Summary</a:t>
            </a:r>
            <a:endParaRPr lang="en-US" sz="2000" dirty="0"/>
          </a:p>
          <a:p>
            <a:pPr indent="0" marL="0">
              <a:spcBef>
                <a:spcPts val="20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Analysis completed Feb 2026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343632" y="6121359"/>
            <a:ext cx="11508821" cy="228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1000" dirty="0">
                <a:solidFill>
                  <a:srgbClr val="999999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Source: YCP Analysis</a:t>
            </a:r>
            <a:endParaRPr lang="en-US" sz="1000" dirty="0"/>
          </a:p>
        </p:txBody>
      </p:sp>
      <p:graphicFrame>
        <p:nvGraphicFramePr>
          <p:cNvPr id="33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334945" y="1341425"/>
          <a:ext cx="11508638" cy="4751222"/>
        </p:xfrm>
        <a:graphic>
          <a:graphicData uri="http://schemas.openxmlformats.org/drawingml/2006/table">
            <a:tbl>
              <a:tblPr/>
              <a:tblGrid>
                <a:gridCol w="3072384"/>
                <a:gridCol w="4297680"/>
                <a:gridCol w="4151376"/>
              </a:tblGrid>
              <a:tr h="1187806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Segoe UI" pitchFamily="34" charset="0"/>
                          <a:ea typeface="Segoe UI" pitchFamily="34" charset="-122"/>
                          <a:cs typeface="Segoe UI" pitchFamily="34" charset="-120"/>
                        </a:rPr>
                        <a:t>Metric</a:t>
                      </a:r>
                      <a:endParaRPr lang="en-US" sz="1400" dirty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marL="36000" marR="36000" marT="0" marB="0" anchor="mid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Segoe UI" pitchFamily="34" charset="0"/>
                          <a:ea typeface="Segoe UI" pitchFamily="34" charset="-122"/>
                          <a:cs typeface="Segoe UI" pitchFamily="34" charset="-120"/>
                        </a:rPr>
                        <a:t>Value</a:t>
                      </a:r>
                      <a:endParaRPr lang="en-US" sz="1400" dirty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marL="36000" marR="36000" marT="0" marB="0" anchor="mid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Segoe UI" pitchFamily="34" charset="0"/>
                          <a:ea typeface="Segoe UI" pitchFamily="34" charset="-122"/>
                          <a:cs typeface="Segoe UI" pitchFamily="34" charset="-120"/>
                        </a:rPr>
                        <a:t>Confidence</a:t>
                      </a:r>
                      <a:endParaRPr lang="en-US" sz="1400" dirty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marL="36000" marR="36000" marT="0" marB="0" anchor="mid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7806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Segoe UI" pitchFamily="34" charset="0"/>
                          <a:ea typeface="Segoe UI" pitchFamily="34" charset="-122"/>
                          <a:cs typeface="Segoe UI" pitchFamily="34" charset="-120"/>
                        </a:rPr>
                        <a:t>Typical Deal Size</a:t>
                      </a:r>
                      <a:endParaRPr lang="en-US" sz="1400" dirty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marL="36000" marR="36000" marT="0" marB="0" anchor="mid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Segoe UI" pitchFamily="34" charset="0"/>
                          <a:ea typeface="Segoe UI" pitchFamily="34" charset="-122"/>
                          <a:cs typeface="Segoe UI" pitchFamily="34" charset="-120"/>
                        </a:rPr>
                        <a:t>$8M-$10M</a:t>
                      </a:r>
                      <a:endParaRPr lang="en-US" sz="1400" dirty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marL="36000" marR="36000" marT="0" marB="0" anchor="mid">
                    <a:lnL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endParaRPr lang="en-US" sz="1400" dirty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marL="36000" marR="36000" marT="0" marB="0" anchor="mid">
                    <a:lnL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7806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Segoe UI" pitchFamily="34" charset="0"/>
                          <a:ea typeface="Segoe UI" pitchFamily="34" charset="-122"/>
                          <a:cs typeface="Segoe UI" pitchFamily="34" charset="-120"/>
                        </a:rPr>
                        <a:t>Attractiveness</a:t>
                      </a:r>
                      <a:endParaRPr lang="en-US" sz="1400" dirty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marL="36000" marR="36000" marT="0" marB="0" anchor="mid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Segoe UI" pitchFamily="34" charset="0"/>
                          <a:ea typeface="Segoe UI" pitchFamily="34" charset="-122"/>
                          <a:cs typeface="Segoe UI" pitchFamily="34" charset="-120"/>
                        </a:rPr>
                        <a:t>8/10</a:t>
                      </a:r>
                      <a:endParaRPr lang="en-US" sz="1400" dirty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marL="36000" marR="36000" marT="0" marB="0" anchor="mid">
                    <a:lnL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Segoe UI" pitchFamily="34" charset="0"/>
                          <a:ea typeface="Segoe UI" pitchFamily="34" charset="-122"/>
                          <a:cs typeface="Segoe UI" pitchFamily="34" charset="-120"/>
                        </a:rPr>
                        <a:t>Demand tailwinds, policy support, and clear customer pain points support market attractiveness.</a:t>
                      </a:r>
                      <a:endParaRPr lang="en-US" sz="1400" dirty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marL="36000" marR="36000" marT="0" marB="0" anchor="mid">
                    <a:lnL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7806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Segoe UI" pitchFamily="34" charset="0"/>
                          <a:ea typeface="Segoe UI" pitchFamily="34" charset="-122"/>
                          <a:cs typeface="Segoe UI" pitchFamily="34" charset="-120"/>
                        </a:rPr>
                        <a:t>Feasibility</a:t>
                      </a:r>
                      <a:endParaRPr lang="en-US" sz="1400" dirty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marL="36000" marR="36000" marT="0" marB="0" anchor="mid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Segoe UI" pitchFamily="34" charset="0"/>
                          <a:ea typeface="Segoe UI" pitchFamily="34" charset="-122"/>
                          <a:cs typeface="Segoe UI" pitchFamily="34" charset="-120"/>
                        </a:rPr>
                        <a:t>7/10</a:t>
                      </a:r>
                      <a:endParaRPr lang="en-US" sz="1400" dirty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marL="36000" marR="36000" marT="0" marB="0" anchor="mid">
                    <a:lnL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Segoe UI" pitchFamily="34" charset="0"/>
                          <a:ea typeface="Segoe UI" pitchFamily="34" charset="-122"/>
                          <a:cs typeface="Segoe UI" pitchFamily="34" charset="-120"/>
                        </a:rPr>
                        <a:t>Execution is feasible with disciplined partner selection and phased entry sequencing.</a:t>
                      </a:r>
                      <a:endParaRPr lang="en-US" sz="1400" dirty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marL="36000" marR="36000" marT="0" marB="0" anchor="mid">
                    <a:lnL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 2"/>
          <p:cNvSpPr/>
          <p:nvPr/>
        </p:nvSpPr>
        <p:spPr>
          <a:xfrm>
            <a:off x="343632" y="3657600"/>
            <a:ext cx="11508821" cy="822960"/>
          </a:xfrm>
          <a:prstGeom prst="rect">
            <a:avLst/>
          </a:prstGeom>
          <a:solidFill>
            <a:srgbClr val="EDFDFF"/>
          </a:solidFill>
          <a:ln>
            <a:solidFill>
              <a:srgbClr val="007FFF"/>
            </a:solidFill>
          </a:ln>
        </p:spPr>
        <p:txBody>
          <a:bodyPr wrap="square" lIns="63500" tIns="101600" rIns="101600" bIns="63500" rtlCol="0" anchor="t">
            <a:normAutofit/>
          </a:bodyPr>
          <a:lstStyle/>
          <a:p>
            <a:pPr indent="0" marL="0">
              <a:buNone/>
            </a:pPr>
            <a:r>
              <a:rPr lang="en-US" sz="1200" b="1" dirty="0">
                <a:solidFill>
                  <a:srgbClr val="007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VERDICT: GO (phased, partner-led)
</a:t>
            </a:r>
            <a:pPr indent="0" marL="0">
              <a:buNone/>
            </a:pPr>
            <a:r>
              <a: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--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343632" y="6093927"/>
            <a:ext cx="11508821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indent="0" marL="0">
              <a:buNone/>
            </a:pPr>
            <a:r>
              <a:rPr lang="en-US" sz="1000" dirty="0">
                <a:solidFill>
                  <a:srgbClr val="80808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Sources: </a:t>
            </a:r>
            <a:pPr indent="0" marL="0">
              <a:buNone/>
            </a:pPr>
            <a:r>
              <a:rPr lang="en-US" sz="1000" dirty="0">
                <a:solidFill>
                  <a:srgbClr val="80808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Government statistical agencies</a:t>
            </a:r>
            <a:pPr indent="0" marL="0">
              <a:buNone/>
            </a:pPr>
            <a:r>
              <a:rPr lang="en-US" sz="1000" dirty="0">
                <a:solidFill>
                  <a:srgbClr val="80808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, </a:t>
            </a:r>
            <a:pPr indent="0" marL="0">
              <a:buNone/>
            </a:pPr>
            <a:r>
              <a:rPr lang="en-US" sz="1000" dirty="0">
                <a:solidFill>
                  <a:srgbClr val="80808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Industry associations</a:t>
            </a:r>
            <a:endParaRPr lang="en-US" sz="1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BD704-8CA3-D958-C367-9E4DC8E65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828AA4-4902-5332-1B80-2D9778EA8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/>
              <a:t>Opportunities &amp; Barriers</a:t>
            </a:r>
            <a:r>
              <a:rPr lang="en-GB" sz="2000"/>
              <a:t>Opportunities</a:t>
            </a:r>
            <a:br>
              <a:rPr lang="en-US" sz="2000"/>
            </a:br>
            <a:r>
              <a:rPr lang="en-US" sz="1600"/>
              <a:t>Industrial demand growth remains high, creating persistent efficiency and fuel-switch demand.</a:t>
            </a:r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B81BA65-C10A-4B67-50CD-7EF1DD0FD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704368"/>
              </p:ext>
            </p:extLst>
          </p:nvPr>
        </p:nvGraphicFramePr>
        <p:xfrm>
          <a:off x="6273799" y="1720738"/>
          <a:ext cx="5583239" cy="4372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8131">
                  <a:extLst>
                    <a:ext uri="{9D8B030D-6E8A-4147-A177-3AD203B41FA5}">
                      <a16:colId xmlns:a16="http://schemas.microsoft.com/office/drawing/2014/main" val="3923531282"/>
                    </a:ext>
                  </a:extLst>
                </a:gridCol>
                <a:gridCol w="4135108">
                  <a:extLst>
                    <a:ext uri="{9D8B030D-6E8A-4147-A177-3AD203B41FA5}">
                      <a16:colId xmlns:a16="http://schemas.microsoft.com/office/drawing/2014/main" val="767709632"/>
                    </a:ext>
                  </a:extLst>
                </a:gridCol>
              </a:tblGrid>
              <a:tr h="2186038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en-MY" sz="1400" b="0">
                          <a:solidFill>
                            <a:schemeClr val="bg1"/>
                          </a:solidFill>
                          <a:latin typeface="Segoe UI"/>
                          <a:cs typeface="Segoe UI"/>
                        </a:rPr>
                        <a:t>PDP8 creates a multi-year capacity and transition investment window.</a:t>
                      </a:r>
                    </a:p>
                  </a:txBody>
                  <a:tcPr marL="36576" marR="36576" marT="0" marB="0" anchor="ctr">
                    <a:lnL w="38099">
                      <a:solidFill>
                        <a:schemeClr val="bg1"/>
                      </a:solidFill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9075" lvl="0" indent="-219075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n"/>
                        <a:defRPr/>
                      </a:pPr>
                      <a:r>
                        <a:rPr lang="en-MY" sz="1400" b="0">
                          <a:solidFill>
                            <a:schemeClr val="tx1"/>
                          </a:solidFill>
                        </a:rPr>
                        <a:t>Japanese manufacturers in Vietnam have direct decarbonization mandates from HQ.</a:t>
                      </a:r>
                    </a:p>
                    <a:p>
                      <a:pPr marL="219075" lvl="0" indent="-219075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n"/>
                        <a:defRPr/>
                      </a:pPr>
                      <a:r>
                        <a:rPr lang="en-MY" sz="1400" b="0">
                          <a:solidFill>
                            <a:schemeClr val="tx1"/>
                          </a:solidFill>
                        </a:rPr>
                        <a:t>LNG and C&amp;I service models still have whitespace for disciplined entrants.</a:t>
                      </a:r>
                    </a:p>
                    <a:p>
                      <a:pPr marL="219075" lvl="0" indent="-219075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n"/>
                        <a:defRPr/>
                      </a:pPr>
                      <a:r>
                        <a:rPr lang="en-MY" sz="1400" b="0">
                          <a:solidFill>
                            <a:schemeClr val="tx1"/>
                          </a:solidFill>
                        </a:rPr>
                        <a:t>Barriers</a:t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6200889"/>
                  </a:ext>
                </a:extLst>
              </a:tr>
              <a:tr h="2186038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en-MY" sz="1400" b="0">
                          <a:solidFill>
                            <a:schemeClr val="bg1"/>
                          </a:solidFill>
                          <a:latin typeface="Segoe UI"/>
                          <a:cs typeface="Segoe UI"/>
                        </a:rPr>
                        <a:t>SOE influence shapes access and sequencing in core parts of the value chain.</a:t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9075" lvl="0" indent="-219075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n"/>
                        <a:defRPr/>
                      </a:pPr>
                      <a:r>
                        <a:rPr lang="en-MY" sz="1400" b="0">
                          <a:solidFill>
                            <a:schemeClr val="tx1"/>
                          </a:solidFill>
                        </a:rPr>
                        <a:t>Regulatory interpretation can vary by project structure and location.</a:t>
                      </a:r>
                    </a:p>
                    <a:p>
                      <a:pPr marL="219075" lvl="0" indent="-219075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n"/>
                        <a:defRPr/>
                      </a:pPr>
                      <a:r>
                        <a:rPr lang="en-MY" sz="1400" b="0">
                          <a:solidFill>
                            <a:schemeClr val="tx1"/>
                          </a:solidFill>
                        </a:rPr>
                        <a:t>Grid constraints and permit sequencing can delay monetization.</a:t>
                      </a: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640575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53B6FA9-C1FF-1A2B-DC7A-30A8C3123402}"/>
              </a:ext>
            </a:extLst>
          </p:cNvPr>
          <p:cNvSpPr txBox="1"/>
          <p:nvPr/>
        </p:nvSpPr>
        <p:spPr>
          <a:xfrm>
            <a:off x="331564" y="6106335"/>
            <a:ext cx="11516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GB" sz="1000" b="0" i="0" u="none" strike="noStrike" kern="1200">
                <a:solidFill>
                  <a:schemeClr val="tx1"/>
                </a:solidFill>
                <a:effectLst/>
                <a:ea typeface="Meiryo UI"/>
                <a:cs typeface="Times New Roman" panose="02020603050405020304" pitchFamily="18" charset="0"/>
              </a:rPr>
              <a:t>Competition is increasing among regional and global players.</a:t>
            </a:r>
          </a:p>
          <a:p>
            <a:r>
              <a:rPr kumimoji="1" lang="en-GB" sz="1000" b="0" i="0" u="none" strike="noStrike" kern="1200">
                <a:solidFill>
                  <a:schemeClr val="tx1"/>
                </a:solidFill>
                <a:effectLst/>
                <a:ea typeface="Meiryo UI"/>
                <a:cs typeface="Times New Roman" panose="02020603050405020304" pitchFamily="18" charset="0"/>
              </a:rPr>
              <a:t/>
            </a:r>
            <a:endParaRPr lang="en-GB" sz="1000">
              <a:ea typeface="Meiryo UI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C44DDBE-64C8-ED68-642C-DDBD7FD9F8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123725"/>
              </p:ext>
            </p:extLst>
          </p:nvPr>
        </p:nvGraphicFramePr>
        <p:xfrm>
          <a:off x="347112" y="1720742"/>
          <a:ext cx="5578684" cy="437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950">
                  <a:extLst>
                    <a:ext uri="{9D8B030D-6E8A-4147-A177-3AD203B41FA5}">
                      <a16:colId xmlns:a16="http://schemas.microsoft.com/office/drawing/2014/main" val="3923531282"/>
                    </a:ext>
                  </a:extLst>
                </a:gridCol>
                <a:gridCol w="4131734">
                  <a:extLst>
                    <a:ext uri="{9D8B030D-6E8A-4147-A177-3AD203B41FA5}">
                      <a16:colId xmlns:a16="http://schemas.microsoft.com/office/drawing/2014/main" val="767709632"/>
                    </a:ext>
                  </a:extLst>
                </a:gridCol>
              </a:tblGrid>
              <a:tr h="145736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en-MY" sz="1400" b="0">
                          <a:solidFill>
                            <a:schemeClr val="bg1"/>
                          </a:solidFill>
                          <a:latin typeface="Segoe UI"/>
                          <a:cs typeface="Segoe UI"/>
                        </a:rPr>
                        <a:t/>
                      </a:r>
                    </a:p>
                  </a:txBody>
                  <a:tcPr marL="36576" marR="36576" marT="0" marB="0" anchor="ctr">
                    <a:lnL w="38099">
                      <a:solidFill>
                        <a:schemeClr val="bg1"/>
                      </a:solidFill>
                    </a:lnL>
                    <a:lnR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9075" lvl="0" indent="-219075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n"/>
                        <a:defRPr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/>
                      </a:r>
                    </a:p>
                    <a:p>
                      <a:pPr marL="219075" lvl="0" indent="-219075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n"/>
                        <a:defRPr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/>
                      </a:r>
                      <a:endParaRPr kumimoji="1" lang="en-US" sz="14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576" marR="36576" marT="0" marB="0" anchor="ctr">
                    <a:lnL w="38099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6200889"/>
                  </a:ext>
                </a:extLst>
              </a:tr>
              <a:tr h="145736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en-MY" sz="1400">
                          <a:solidFill>
                            <a:schemeClr val="bg1"/>
                          </a:solidFill>
                          <a:latin typeface="Segoe UI"/>
                          <a:cs typeface="Segoe UI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9075" lvl="0" indent="-219075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n"/>
                        <a:defRPr/>
                      </a:pPr>
                      <a:r>
                        <a:rPr lang="en-US" sz="1400"/>
                        <a:t/>
                      </a:r>
                    </a:p>
                    <a:p>
                      <a:pPr marL="219075" lvl="0" indent="-219075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n"/>
                        <a:defRPr/>
                      </a:pPr>
                      <a:r>
                        <a:rPr kumimoji="1" lang="en-US" sz="1400" b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/>
                      </a:r>
                    </a:p>
                    <a:p>
                      <a:pPr marL="219075" lvl="0" indent="-219075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n"/>
                        <a:defRPr/>
                      </a:pPr>
                      <a:r>
                        <a:rPr kumimoji="1" lang="en-US" sz="1400" b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003236"/>
                  </a:ext>
                </a:extLst>
              </a:tr>
              <a:tr h="145736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en-MY" sz="1400">
                          <a:solidFill>
                            <a:schemeClr val="bg1"/>
                          </a:solidFill>
                          <a:latin typeface="Segoe UI"/>
                          <a:cs typeface="Segoe UI"/>
                        </a:rPr>
                        <a:t/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9075" lvl="0" indent="-219075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n"/>
                        <a:defRPr/>
                      </a:pPr>
                      <a:r>
                        <a:rPr lang="en-US" sz="1400"/>
                        <a:t/>
                      </a:r>
                    </a:p>
                    <a:p>
                      <a:pPr marL="219075" lvl="0" indent="-219075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n"/>
                        <a:defRPr/>
                      </a:pPr>
                      <a:r>
                        <a:rPr lang="en-US" sz="1400"/>
                        <a:t/>
                      </a:r>
                      <a:r>
                        <a:rPr lang="en-US" sz="1400" err="1"/>
                        <a:t/>
                      </a:r>
                      <a:r>
                        <a:rPr lang="en-US" sz="1400"/>
                        <a:t/>
                      </a:r>
                      <a:endParaRPr lang="en-MY" sz="1400" b="0"/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09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8823020"/>
                  </a:ext>
                </a:extLst>
              </a:tr>
            </a:tbl>
          </a:graphicData>
        </a:graphic>
      </p:graphicFrame>
      <p:grpSp>
        <p:nvGrpSpPr>
          <p:cNvPr id="9" name="グループ化 58">
            <a:extLst>
              <a:ext uri="{FF2B5EF4-FFF2-40B4-BE49-F238E27FC236}">
                <a16:creationId xmlns:a16="http://schemas.microsoft.com/office/drawing/2014/main" id="{F6E9BB0F-BDA3-1F0D-842F-EDDB9B2BBE40}"/>
              </a:ext>
            </a:extLst>
          </p:cNvPr>
          <p:cNvGrpSpPr/>
          <p:nvPr/>
        </p:nvGrpSpPr>
        <p:grpSpPr>
          <a:xfrm>
            <a:off x="334963" y="1285010"/>
            <a:ext cx="5583237" cy="307777"/>
            <a:chOff x="1998094" y="1119975"/>
            <a:chExt cx="7884946" cy="465201"/>
          </a:xfrm>
          <a:noFill/>
        </p:grpSpPr>
        <p:sp>
          <p:nvSpPr>
            <p:cNvPr id="10" name="ColumnHeader">
              <a:extLst>
                <a:ext uri="{FF2B5EF4-FFF2-40B4-BE49-F238E27FC236}">
                  <a16:creationId xmlns:a16="http://schemas.microsoft.com/office/drawing/2014/main" id="{5268B2FF-3323-DE3C-2634-6D15525C0AC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25587" y="1119975"/>
              <a:ext cx="7629961" cy="465201"/>
            </a:xfrm>
            <a:prstGeom prst="rect">
              <a:avLst/>
            </a:prstGeom>
            <a:grpFill/>
            <a:ln w="9525" algn="ctr">
              <a:noFill/>
              <a:miter lim="800000"/>
              <a:headEnd type="none" w="lg" len="lg"/>
              <a:tailEnd type="none" w="lg" len="lg"/>
            </a:ln>
            <a:effectLst/>
          </p:spPr>
          <p:txBody>
            <a:bodyPr wrap="square" lIns="0" tIns="0" rIns="0" bIns="91440" anchor="b">
              <a:spAutoFit/>
            </a:bodyPr>
            <a:lstStyle/>
            <a:p>
              <a:pPr marL="216000" marR="0" lvl="0" indent="-21600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Yu Gothic" panose="020B0400000000000000" pitchFamily="50" charset="-128"/>
                  <a:cs typeface="Segoe UI" panose="020B0502040204020203" pitchFamily="34" charset="0"/>
                </a:rPr>
                <a:t/>
              </a:r>
              <a:endParaRPr kumimoji="1" lang="ja-JP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Yu Gothic" panose="020B0400000000000000" pitchFamily="50" charset="-128"/>
                <a:cs typeface="Segoe UI" panose="020B0502040204020203" pitchFamily="34" charset="0"/>
              </a:endParaRPr>
            </a:p>
          </p:txBody>
        </p:sp>
        <p:cxnSp>
          <p:nvCxnSpPr>
            <p:cNvPr id="11" name="直線コネクタ 60">
              <a:extLst>
                <a:ext uri="{FF2B5EF4-FFF2-40B4-BE49-F238E27FC236}">
                  <a16:creationId xmlns:a16="http://schemas.microsoft.com/office/drawing/2014/main" id="{99B61C25-F8A6-FFD2-79E4-AB668E12F8DA}"/>
                </a:ext>
              </a:extLst>
            </p:cNvPr>
            <p:cNvCxnSpPr/>
            <p:nvPr/>
          </p:nvCxnSpPr>
          <p:spPr>
            <a:xfrm>
              <a:off x="1998094" y="1580977"/>
              <a:ext cx="7884946" cy="0"/>
            </a:xfrm>
            <a:prstGeom prst="line">
              <a:avLst/>
            </a:prstGeom>
            <a:grp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グループ化 58">
            <a:extLst>
              <a:ext uri="{FF2B5EF4-FFF2-40B4-BE49-F238E27FC236}">
                <a16:creationId xmlns:a16="http://schemas.microsoft.com/office/drawing/2014/main" id="{E8AB27A6-02ED-021D-7984-AD23A551DD6E}"/>
              </a:ext>
            </a:extLst>
          </p:cNvPr>
          <p:cNvGrpSpPr/>
          <p:nvPr/>
        </p:nvGrpSpPr>
        <p:grpSpPr>
          <a:xfrm>
            <a:off x="6261652" y="1282232"/>
            <a:ext cx="5583237" cy="307777"/>
            <a:chOff x="1998094" y="1119975"/>
            <a:chExt cx="7884946" cy="465201"/>
          </a:xfrm>
          <a:noFill/>
        </p:grpSpPr>
        <p:sp>
          <p:nvSpPr>
            <p:cNvPr id="13" name="ColumnHeader">
              <a:extLst>
                <a:ext uri="{FF2B5EF4-FFF2-40B4-BE49-F238E27FC236}">
                  <a16:creationId xmlns:a16="http://schemas.microsoft.com/office/drawing/2014/main" id="{F7A16EAF-18A5-78B7-3B5D-28B141679D9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25587" y="1119975"/>
              <a:ext cx="7629961" cy="465201"/>
            </a:xfrm>
            <a:prstGeom prst="rect">
              <a:avLst/>
            </a:prstGeom>
            <a:grpFill/>
            <a:ln w="9525" algn="ctr">
              <a:noFill/>
              <a:miter lim="800000"/>
              <a:headEnd type="none" w="lg" len="lg"/>
              <a:tailEnd type="none" w="lg" len="lg"/>
            </a:ln>
            <a:effectLst/>
          </p:spPr>
          <p:txBody>
            <a:bodyPr wrap="square" lIns="0" tIns="0" rIns="0" bIns="91440" anchor="b">
              <a:spAutoFit/>
            </a:bodyPr>
            <a:lstStyle/>
            <a:p>
              <a:pPr marL="216000" marR="0" lvl="0" indent="-21600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Yu Gothic" panose="020B0400000000000000" pitchFamily="50" charset="-128"/>
                  <a:cs typeface="Segoe UI" panose="020B0502040204020203" pitchFamily="34" charset="0"/>
                </a:rPr>
                <a:t/>
              </a:r>
              <a:endParaRPr kumimoji="1" lang="ja-JP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Yu Gothic" panose="020B0400000000000000" pitchFamily="50" charset="-128"/>
                <a:cs typeface="Segoe UI" panose="020B0502040204020203" pitchFamily="34" charset="0"/>
              </a:endParaRPr>
            </a:p>
          </p:txBody>
        </p:sp>
        <p:cxnSp>
          <p:nvCxnSpPr>
            <p:cNvPr id="14" name="直線コネクタ 60">
              <a:extLst>
                <a:ext uri="{FF2B5EF4-FFF2-40B4-BE49-F238E27FC236}">
                  <a16:creationId xmlns:a16="http://schemas.microsoft.com/office/drawing/2014/main" id="{5D8CCD49-CCB6-5F46-501D-F465C3C38EDE}"/>
                </a:ext>
              </a:extLst>
            </p:cNvPr>
            <p:cNvCxnSpPr/>
            <p:nvPr/>
          </p:nvCxnSpPr>
          <p:spPr>
            <a:xfrm>
              <a:off x="1998094" y="1580977"/>
              <a:ext cx="7884946" cy="0"/>
            </a:xfrm>
            <a:prstGeom prst="line">
              <a:avLst/>
            </a:prstGeom>
            <a:grp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1ADAE785-5003-7308-2E45-78B64F5FE370}"/>
              </a:ext>
            </a:extLst>
          </p:cNvPr>
          <p:cNvSpPr/>
          <p:nvPr/>
        </p:nvSpPr>
        <p:spPr>
          <a:xfrm>
            <a:off x="5240966" y="2997580"/>
            <a:ext cx="684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400" i="1">
                <a:solidFill>
                  <a:schemeClr val="tx1"/>
                </a:solidFill>
              </a:rPr>
              <a:t/>
            </a:r>
          </a:p>
        </p:txBody>
      </p:sp>
      <p:sp>
        <p:nvSpPr>
          <p:cNvPr id="8" name="Rectangle 7">
            <a:hlinkClick r:id="rId4" action="ppaction://hlinksldjump"/>
            <a:extLst>
              <a:ext uri="{FF2B5EF4-FFF2-40B4-BE49-F238E27FC236}">
                <a16:creationId xmlns:a16="http://schemas.microsoft.com/office/drawing/2014/main" id="{B1855F04-7E29-3FAB-D54C-70A3553B5AA8}"/>
              </a:ext>
            </a:extLst>
          </p:cNvPr>
          <p:cNvSpPr/>
          <p:nvPr/>
        </p:nvSpPr>
        <p:spPr>
          <a:xfrm>
            <a:off x="5245606" y="4455201"/>
            <a:ext cx="684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>
                <a:solidFill>
                  <a:schemeClr val="tx1"/>
                </a:solidFill>
              </a:rPr>
              <a:t/>
            </a:r>
            <a:endParaRPr kumimoji="1" lang="en-US" sz="1400" i="1">
              <a:solidFill>
                <a:schemeClr val="tx1"/>
              </a:solidFill>
            </a:endParaRPr>
          </a:p>
        </p:txBody>
      </p:sp>
      <p:sp>
        <p:nvSpPr>
          <p:cNvPr id="15" name="Rectangle 14">
            <a:hlinkClick r:id="rId5" action="ppaction://hlinksldjump"/>
            <a:extLst>
              <a:ext uri="{FF2B5EF4-FFF2-40B4-BE49-F238E27FC236}">
                <a16:creationId xmlns:a16="http://schemas.microsoft.com/office/drawing/2014/main" id="{05FD5315-135A-3BAD-BEB8-6EEB2045D628}"/>
              </a:ext>
            </a:extLst>
          </p:cNvPr>
          <p:cNvSpPr/>
          <p:nvPr/>
        </p:nvSpPr>
        <p:spPr>
          <a:xfrm>
            <a:off x="5240966" y="5911236"/>
            <a:ext cx="684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>
                <a:solidFill>
                  <a:schemeClr val="tx1"/>
                </a:solidFill>
              </a:rPr>
              <a:t/>
            </a:r>
            <a:endParaRPr kumimoji="1" lang="en-US" sz="1400" i="1">
              <a:solidFill>
                <a:schemeClr val="tx1"/>
              </a:solidFill>
            </a:endParaRPr>
          </a:p>
        </p:txBody>
      </p:sp>
      <p:sp>
        <p:nvSpPr>
          <p:cNvPr id="17" name="Rectangle 16">
            <a:hlinkClick r:id="rId3" action="ppaction://hlinksldjump"/>
            <a:extLst>
              <a:ext uri="{FF2B5EF4-FFF2-40B4-BE49-F238E27FC236}">
                <a16:creationId xmlns:a16="http://schemas.microsoft.com/office/drawing/2014/main" id="{57EBD1B6-E109-F613-932F-63EF8E059826}"/>
              </a:ext>
            </a:extLst>
          </p:cNvPr>
          <p:cNvSpPr/>
          <p:nvPr/>
        </p:nvSpPr>
        <p:spPr>
          <a:xfrm>
            <a:off x="11160888" y="3725987"/>
            <a:ext cx="684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400" i="1">
                <a:solidFill>
                  <a:schemeClr val="tx1"/>
                </a:solidFill>
              </a:rPr>
              <a:t/>
            </a:r>
          </a:p>
        </p:txBody>
      </p:sp>
      <p:sp>
        <p:nvSpPr>
          <p:cNvPr id="16" name="Rectangle 15">
            <a:hlinkClick r:id="rId6" action="ppaction://hlinksldjump"/>
            <a:extLst>
              <a:ext uri="{FF2B5EF4-FFF2-40B4-BE49-F238E27FC236}">
                <a16:creationId xmlns:a16="http://schemas.microsoft.com/office/drawing/2014/main" id="{12E52010-2AFE-0692-EDA6-FEF48E38A07C}"/>
              </a:ext>
            </a:extLst>
          </p:cNvPr>
          <p:cNvSpPr/>
          <p:nvPr/>
        </p:nvSpPr>
        <p:spPr>
          <a:xfrm>
            <a:off x="11158829" y="5911236"/>
            <a:ext cx="684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400" i="1">
                <a:solidFill>
                  <a:schemeClr val="tx1"/>
                </a:solidFill>
              </a:rPr>
              <a:t/>
            </a:r>
          </a:p>
        </p:txBody>
      </p:sp>
    </p:spTree>
    <p:extLst>
      <p:ext uri="{BB962C8B-B14F-4D97-AF65-F5344CB8AC3E}">
        <p14:creationId xmlns:p14="http://schemas.microsoft.com/office/powerpoint/2010/main" val="3788352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A3F37-6C1D-AE66-452F-75DDFB86F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49A48E-9725-8EE9-F103-C81308428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Table of Contents</a:t>
            </a:r>
            <a:endParaRPr lang="en-US">
              <a:latin typeface="+mj-lt"/>
              <a:ea typeface="Yu Gothic" panose="020B0400000000000000" pitchFamily="34" charset="-128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679C4AF-CE63-27E0-93D9-967246E9FF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04731"/>
              </p:ext>
            </p:extLst>
          </p:nvPr>
        </p:nvGraphicFramePr>
        <p:xfrm>
          <a:off x="343673" y="1371600"/>
          <a:ext cx="11508811" cy="27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08811">
                  <a:extLst>
                    <a:ext uri="{9D8B030D-6E8A-4147-A177-3AD203B41FA5}">
                      <a16:colId xmlns:a16="http://schemas.microsoft.com/office/drawing/2014/main" val="74231368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Yu Gothic" panose="020B0400000000000000" pitchFamily="34" charset="-128"/>
                          <a:cs typeface="+mn-cs"/>
                        </a:rPr>
                        <a:t>Policy &amp; Regulatory</a:t>
                      </a:r>
                    </a:p>
                  </a:txBody>
                  <a:tcPr marL="92354" marR="92354" marT="46177" marB="4617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19501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446088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Yu Gothic" panose="020B0400000000000000" pitchFamily="34" charset="-128"/>
                          <a:cs typeface="+mn-cs"/>
                        </a:rPr>
                        <a:t/>
                      </a:r>
                    </a:p>
                  </a:txBody>
                  <a:tcPr marL="92354" marR="92354" marT="46177" marB="4617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60848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446088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Yu Gothic" panose="020B0400000000000000" pitchFamily="34" charset="-128"/>
                          <a:cs typeface="+mn-cs"/>
                        </a:rPr>
                        <a:t/>
                      </a:r>
                    </a:p>
                  </a:txBody>
                  <a:tcPr marL="92354" marR="92354" marT="46177" marB="4617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417303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446088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/>
                      </a:r>
                      <a:endParaRPr kumimoji="1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Yu Gothic" panose="020B0400000000000000" pitchFamily="34" charset="-128"/>
                        <a:cs typeface="+mn-cs"/>
                      </a:endParaRPr>
                    </a:p>
                  </a:txBody>
                  <a:tcPr marL="92354" marR="92354" marT="46177" marB="4617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311424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Yu Gothic" panose="020B0400000000000000" pitchFamily="34" charset="-128"/>
                          <a:cs typeface="+mn-cs"/>
                        </a:rPr>
                        <a:t/>
                      </a:r>
                    </a:p>
                  </a:txBody>
                  <a:tcPr marL="92354" marR="92354" marT="46177" marB="4617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896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1750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8F6B4-0BE9-29FB-A03B-055BD1337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70CC3-6025-3976-3363-405FCD2F0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594" y="262858"/>
            <a:ext cx="11508811" cy="631876"/>
          </a:xfrm>
        </p:spPr>
        <p:txBody>
          <a:bodyPr/>
          <a:lstStyle/>
          <a:p>
            <a:r>
              <a:rPr lang="en-MY" sz="2000"/>
              <a:t>Vietnam - Energy Services Foundational Acts</a:t>
            </a:r>
            <a:br>
              <a:rPr lang="en-MY"/>
            </a:br>
            <a:r>
              <a:rPr lang="en-US" sz="1600"/>
              <a:t>Policy momentum is positive, but entry execution must align with local implementation realities.</a:t>
            </a:r>
            <a:endParaRPr lang="en-US">
              <a:latin typeface="Segoe UI"/>
              <a:cs typeface="Segoe U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FF4771-BD2E-EA37-2F15-8C7D492413BF}"/>
              </a:ext>
            </a:extLst>
          </p:cNvPr>
          <p:cNvSpPr txBox="1"/>
          <p:nvPr/>
        </p:nvSpPr>
        <p:spPr>
          <a:xfrm>
            <a:off x="333640" y="6048891"/>
            <a:ext cx="1151676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>
                <a:ea typeface="Meiryo UI"/>
                <a:cs typeface="Times New Roman" panose="02020603050405020304" pitchFamily="18" charset="0"/>
              </a:rPr>
              <a:t>Source: YCP Analysis</a:t>
            </a:r>
          </a:p>
          <a:p>
            <a:r>
              <a:rPr lang="en-GB" sz="1000">
                <a:ea typeface="Meiryo UI"/>
                <a:cs typeface="Times New Roman" panose="02020603050405020304" pitchFamily="18" charset="0"/>
              </a:rPr>
              <a:t>Act Name</a:t>
            </a:r>
          </a:p>
        </p:txBody>
      </p:sp>
      <p:grpSp>
        <p:nvGrpSpPr>
          <p:cNvPr id="4" name="グループ化 64">
            <a:extLst>
              <a:ext uri="{FF2B5EF4-FFF2-40B4-BE49-F238E27FC236}">
                <a16:creationId xmlns:a16="http://schemas.microsoft.com/office/drawing/2014/main" id="{053E01C0-B770-C07B-81FF-465E4ABE0B4B}"/>
              </a:ext>
            </a:extLst>
          </p:cNvPr>
          <p:cNvGrpSpPr/>
          <p:nvPr/>
        </p:nvGrpSpPr>
        <p:grpSpPr>
          <a:xfrm>
            <a:off x="1383631" y="1255515"/>
            <a:ext cx="3140243" cy="407556"/>
            <a:chOff x="455612" y="1382529"/>
            <a:chExt cx="4113213" cy="655821"/>
          </a:xfrm>
          <a:noFill/>
        </p:grpSpPr>
        <p:sp>
          <p:nvSpPr>
            <p:cNvPr id="6" name="ColumnHeader">
              <a:extLst>
                <a:ext uri="{FF2B5EF4-FFF2-40B4-BE49-F238E27FC236}">
                  <a16:creationId xmlns:a16="http://schemas.microsoft.com/office/drawing/2014/main" id="{CA106D10-A426-C56C-B230-2203059DCA8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55613" y="1382529"/>
              <a:ext cx="4113212" cy="643839"/>
            </a:xfrm>
            <a:prstGeom prst="rect">
              <a:avLst/>
            </a:prstGeom>
            <a:grpFill/>
            <a:ln w="9525" algn="ctr">
              <a:noFill/>
              <a:miter lim="800000"/>
              <a:headEnd type="none" w="lg" len="lg"/>
              <a:tailEnd type="none" w="lg" len="lg"/>
            </a:ln>
            <a:effectLst/>
          </p:spPr>
          <p:txBody>
            <a:bodyPr lIns="0" tIns="91440" rIns="0" bIns="91440" anchor="b">
              <a:spAutoFit/>
            </a:bodyPr>
            <a:lstStyle/>
            <a:p>
              <a:pPr algn="ctr"/>
              <a:r>
                <a:rPr lang="en-US" sz="1400">
                  <a:latin typeface="Segoe UI" panose="020B0502040204020203" pitchFamily="34" charset="0"/>
                  <a:cs typeface="Segoe UI" panose="020B0502040204020203" pitchFamily="34" charset="0"/>
                </a:rPr>
                <a:t>Year</a:t>
              </a:r>
            </a:p>
          </p:txBody>
        </p:sp>
        <p:cxnSp>
          <p:nvCxnSpPr>
            <p:cNvPr id="7" name="直線コネクタ 66">
              <a:extLst>
                <a:ext uri="{FF2B5EF4-FFF2-40B4-BE49-F238E27FC236}">
                  <a16:creationId xmlns:a16="http://schemas.microsoft.com/office/drawing/2014/main" id="{61A642FD-492B-D125-C1E9-CDAAFF04B4B5}"/>
                </a:ext>
              </a:extLst>
            </p:cNvPr>
            <p:cNvCxnSpPr/>
            <p:nvPr/>
          </p:nvCxnSpPr>
          <p:spPr>
            <a:xfrm>
              <a:off x="455612" y="2038350"/>
              <a:ext cx="4113212" cy="0"/>
            </a:xfrm>
            <a:prstGeom prst="line">
              <a:avLst/>
            </a:prstGeom>
            <a:grp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64">
            <a:extLst>
              <a:ext uri="{FF2B5EF4-FFF2-40B4-BE49-F238E27FC236}">
                <a16:creationId xmlns:a16="http://schemas.microsoft.com/office/drawing/2014/main" id="{AB13A872-5CAB-B787-3589-8A3F73D3EA56}"/>
              </a:ext>
            </a:extLst>
          </p:cNvPr>
          <p:cNvGrpSpPr/>
          <p:nvPr/>
        </p:nvGrpSpPr>
        <p:grpSpPr>
          <a:xfrm>
            <a:off x="4912660" y="1255515"/>
            <a:ext cx="2125814" cy="407556"/>
            <a:chOff x="455612" y="1382529"/>
            <a:chExt cx="4113213" cy="655821"/>
          </a:xfrm>
          <a:noFill/>
        </p:grpSpPr>
        <p:sp>
          <p:nvSpPr>
            <p:cNvPr id="9" name="ColumnHeader">
              <a:extLst>
                <a:ext uri="{FF2B5EF4-FFF2-40B4-BE49-F238E27FC236}">
                  <a16:creationId xmlns:a16="http://schemas.microsoft.com/office/drawing/2014/main" id="{4C5468B1-5AAC-AF72-F544-88EFC1AE536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55613" y="1382529"/>
              <a:ext cx="4113212" cy="643839"/>
            </a:xfrm>
            <a:prstGeom prst="rect">
              <a:avLst/>
            </a:prstGeom>
            <a:grpFill/>
            <a:ln w="9525" algn="ctr">
              <a:noFill/>
              <a:miter lim="800000"/>
              <a:headEnd type="none" w="lg" len="lg"/>
              <a:tailEnd type="none" w="lg" len="lg"/>
            </a:ln>
            <a:effectLst/>
          </p:spPr>
          <p:txBody>
            <a:bodyPr lIns="0" tIns="91440" rIns="0" bIns="91440" anchor="b">
              <a:spAutoFit/>
            </a:bodyPr>
            <a:lstStyle/>
            <a:p>
              <a:pPr algn="ctr"/>
              <a:r>
                <a:rPr lang="en-US" sz="1400">
                  <a:latin typeface="Segoe UI" panose="020B0502040204020203" pitchFamily="34" charset="0"/>
                  <a:cs typeface="Segoe UI" panose="020B0502040204020203" pitchFamily="34" charset="0"/>
                </a:rPr>
                <a:t>Requirements</a:t>
              </a:r>
            </a:p>
          </p:txBody>
        </p:sp>
        <p:cxnSp>
          <p:nvCxnSpPr>
            <p:cNvPr id="10" name="直線コネクタ 66">
              <a:extLst>
                <a:ext uri="{FF2B5EF4-FFF2-40B4-BE49-F238E27FC236}">
                  <a16:creationId xmlns:a16="http://schemas.microsoft.com/office/drawing/2014/main" id="{3763CB37-A889-68D6-F13D-55F73E0C6580}"/>
                </a:ext>
              </a:extLst>
            </p:cNvPr>
            <p:cNvCxnSpPr/>
            <p:nvPr/>
          </p:nvCxnSpPr>
          <p:spPr>
            <a:xfrm>
              <a:off x="455612" y="2038350"/>
              <a:ext cx="4113212" cy="0"/>
            </a:xfrm>
            <a:prstGeom prst="line">
              <a:avLst/>
            </a:prstGeom>
            <a:grp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グループ化 64">
            <a:extLst>
              <a:ext uri="{FF2B5EF4-FFF2-40B4-BE49-F238E27FC236}">
                <a16:creationId xmlns:a16="http://schemas.microsoft.com/office/drawing/2014/main" id="{FC2A9478-93F7-F422-BEBB-25BF58A69349}"/>
              </a:ext>
            </a:extLst>
          </p:cNvPr>
          <p:cNvGrpSpPr/>
          <p:nvPr/>
        </p:nvGrpSpPr>
        <p:grpSpPr>
          <a:xfrm>
            <a:off x="7439352" y="1251792"/>
            <a:ext cx="4405967" cy="407556"/>
            <a:chOff x="455612" y="1382529"/>
            <a:chExt cx="4113213" cy="655821"/>
          </a:xfrm>
          <a:noFill/>
        </p:grpSpPr>
        <p:sp>
          <p:nvSpPr>
            <p:cNvPr id="12" name="ColumnHeader">
              <a:extLst>
                <a:ext uri="{FF2B5EF4-FFF2-40B4-BE49-F238E27FC236}">
                  <a16:creationId xmlns:a16="http://schemas.microsoft.com/office/drawing/2014/main" id="{5A166E4F-75EB-4A3D-CA0C-1A7D036D294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55613" y="1382529"/>
              <a:ext cx="4113212" cy="643839"/>
            </a:xfrm>
            <a:prstGeom prst="rect">
              <a:avLst/>
            </a:prstGeom>
            <a:grpFill/>
            <a:ln w="9525" algn="ctr">
              <a:noFill/>
              <a:miter lim="800000"/>
              <a:headEnd type="none" w="lg" len="lg"/>
              <a:tailEnd type="none" w="lg" len="lg"/>
            </a:ln>
            <a:effectLst/>
          </p:spPr>
          <p:txBody>
            <a:bodyPr lIns="0" tIns="91440" rIns="0" bIns="91440" anchor="b">
              <a:spAutoFit/>
            </a:bodyPr>
            <a:lstStyle/>
            <a:p>
              <a:pPr algn="ctr"/>
              <a:r>
                <a:rPr lang="en-US" sz="1400">
                  <a:latin typeface="Segoe UI" panose="020B0502040204020203" pitchFamily="34" charset="0"/>
                  <a:cs typeface="Segoe UI" panose="020B0502040204020203" pitchFamily="34" charset="0"/>
                </a:rPr>
                <a:t>Enforcement</a:t>
              </a:r>
            </a:p>
          </p:txBody>
        </p:sp>
        <p:cxnSp>
          <p:nvCxnSpPr>
            <p:cNvPr id="13" name="直線コネクタ 66">
              <a:extLst>
                <a:ext uri="{FF2B5EF4-FFF2-40B4-BE49-F238E27FC236}">
                  <a16:creationId xmlns:a16="http://schemas.microsoft.com/office/drawing/2014/main" id="{38441C45-FA43-347F-A70E-57C1AEE381D6}"/>
                </a:ext>
              </a:extLst>
            </p:cNvPr>
            <p:cNvCxnSpPr/>
            <p:nvPr/>
          </p:nvCxnSpPr>
          <p:spPr>
            <a:xfrm>
              <a:off x="455612" y="2038350"/>
              <a:ext cx="4113212" cy="0"/>
            </a:xfrm>
            <a:prstGeom prst="line">
              <a:avLst/>
            </a:prstGeom>
            <a:grp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C5E3848-2FC6-2132-C955-3EF54F6484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46019"/>
              </p:ext>
            </p:extLst>
          </p:nvPr>
        </p:nvGraphicFramePr>
        <p:xfrm>
          <a:off x="343673" y="1709689"/>
          <a:ext cx="11521440" cy="4383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738">
                  <a:extLst>
                    <a:ext uri="{9D8B030D-6E8A-4147-A177-3AD203B41FA5}">
                      <a16:colId xmlns:a16="http://schemas.microsoft.com/office/drawing/2014/main" val="2260770571"/>
                    </a:ext>
                  </a:extLst>
                </a:gridCol>
                <a:gridCol w="926431">
                  <a:extLst>
                    <a:ext uri="{9D8B030D-6E8A-4147-A177-3AD203B41FA5}">
                      <a16:colId xmlns:a16="http://schemas.microsoft.com/office/drawing/2014/main" val="1492657045"/>
                    </a:ext>
                  </a:extLst>
                </a:gridCol>
                <a:gridCol w="2370221">
                  <a:extLst>
                    <a:ext uri="{9D8B030D-6E8A-4147-A177-3AD203B41FA5}">
                      <a16:colId xmlns:a16="http://schemas.microsoft.com/office/drawing/2014/main" val="2423449230"/>
                    </a:ext>
                  </a:extLst>
                </a:gridCol>
                <a:gridCol w="288758">
                  <a:extLst>
                    <a:ext uri="{9D8B030D-6E8A-4147-A177-3AD203B41FA5}">
                      <a16:colId xmlns:a16="http://schemas.microsoft.com/office/drawing/2014/main" val="1253655250"/>
                    </a:ext>
                  </a:extLst>
                </a:gridCol>
                <a:gridCol w="2225842">
                  <a:extLst>
                    <a:ext uri="{9D8B030D-6E8A-4147-A177-3AD203B41FA5}">
                      <a16:colId xmlns:a16="http://schemas.microsoft.com/office/drawing/2014/main" val="1769697489"/>
                    </a:ext>
                  </a:extLst>
                </a:gridCol>
                <a:gridCol w="336884">
                  <a:extLst>
                    <a:ext uri="{9D8B030D-6E8A-4147-A177-3AD203B41FA5}">
                      <a16:colId xmlns:a16="http://schemas.microsoft.com/office/drawing/2014/main" val="3665543022"/>
                    </a:ext>
                  </a:extLst>
                </a:gridCol>
                <a:gridCol w="4417566">
                  <a:extLst>
                    <a:ext uri="{9D8B030D-6E8A-4147-A177-3AD203B41FA5}">
                      <a16:colId xmlns:a16="http://schemas.microsoft.com/office/drawing/2014/main" val="1641286566"/>
                    </a:ext>
                  </a:extLst>
                </a:gridCol>
              </a:tblGrid>
              <a:tr h="14610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kern="12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Law on Economical and Efficient Use of Energy</a:t>
                      </a:r>
                      <a:endParaRPr kumimoji="1" lang="en-MY" sz="1400" b="0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kumimoji="1"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Segoe UI" panose="020B0502040204020203" pitchFamily="34" charset="0"/>
                        </a:rPr>
                        <a:t>Large consumers must run periodic audits, appoint energy managers, and implement efficiency plans. Penalties: Administrative fines and mandatory corrective plans for non-compliance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9456" marR="0" lvl="0" indent="-219456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Char char="n"/>
                        <a:tabLst/>
                        <a:defRPr/>
                      </a:pPr>
                      <a:r>
                        <a:rPr kumimoji="1" lang="en-US" sz="1400" b="0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Ministry and provincial inspectors with annual compliance checks</a:t>
                      </a:r>
                    </a:p>
                    <a:p>
                      <a:pPr marL="219456" marR="0" lvl="0" indent="-219456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Char char="n"/>
                        <a:tabLst/>
                        <a:defRPr/>
                      </a:pPr>
                      <a:r>
                        <a:rPr kumimoji="1" lang="en-US" sz="1400" b="0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Power Development Plan 8 (PDP8)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None/>
                        <a:tabLst/>
                        <a:defRPr/>
                      </a:pPr>
                      <a:endParaRPr kumimoji="1" lang="en-US" sz="1400" b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9456" marR="0" lvl="0" indent="-219456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Char char="n"/>
                        <a:tabLst/>
                        <a:defRPr/>
                      </a:pPr>
                      <a:r>
                        <a:rPr kumimoji="1" lang="en-US" sz="1400" b="0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Sets generation expansion to 2030 with strong renewable additions and gas transition support. Penalties: Project delays can trigger permit and procurement consequences</a:t>
                      </a:r>
                      <a:r>
                        <a:rPr kumimoji="1"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Segoe UI" panose="020B0502040204020203" pitchFamily="34" charset="0"/>
                        </a:rPr>
                        <a:t>National planning with utility-level implementation milestones</a:t>
                      </a: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None/>
                        <a:tabLst/>
                        <a:defRPr/>
                      </a:pPr>
                      <a:endParaRPr kumimoji="1" lang="en-US" sz="1400" b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9456" marR="0" lvl="0" indent="-219456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Char char="n"/>
                        <a:tabLst/>
                        <a:defRPr/>
                      </a:pPr>
                      <a:r>
                        <a:rPr kumimoji="1" lang="en-US" sz="1400" b="0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Revised Energy Efficiency Law</a:t>
                      </a:r>
                    </a:p>
                    <a:p>
                      <a:pPr marL="219456" marR="0" lvl="0" indent="-219456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Char char="n"/>
                        <a:tabLst/>
                        <a:defRPr/>
                      </a:pPr>
                      <a:r>
                        <a:rPr kumimoji="1" lang="en-US" sz="1400" b="0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2025/2026</a:t>
                      </a:r>
                    </a:p>
                    <a:p>
                      <a:pPr marL="219456" marR="0" lvl="0" indent="-219456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Char char="n"/>
                        <a:tabLst/>
                        <a:defRPr/>
                      </a:pPr>
                      <a:r>
                        <a:rPr kumimoji="1" lang="en-US" sz="1400" b="0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Expands sector scope, strengthens reporting requirements, and increases accountability. Penalties: Stronger fines and formal remediation requirements</a:t>
                      </a:r>
                      <a:endParaRPr kumimoji="1" lang="en-MY" sz="1400" b="0" kern="120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6576" marR="36576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8320570"/>
                  </a:ext>
                </a:extLst>
              </a:tr>
              <a:tr h="14610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Segoe UI" panose="020B0502040204020203" pitchFamily="34" charset="0"/>
                        </a:rPr>
                        <a:t>Expanded agency oversight with tighter reporting deadlines</a:t>
                      </a:r>
                      <a:endParaRPr kumimoji="1" lang="en-MY" sz="1400" b="0" i="0" u="none" strike="noStrike" kern="120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Segoe UI" panose="020B0502040204020203" pitchFamily="34" charset="0"/>
                        </a:rPr>
                        <a:t/>
                      </a: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9456" marR="0" lvl="0" indent="-219456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Char char="n"/>
                        <a:tabLst/>
                        <a:defRPr/>
                      </a:pPr>
                      <a:r>
                        <a:rPr kumimoji="1" lang="en-US" sz="1400" b="0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/>
                      </a:r>
                    </a:p>
                    <a:p>
                      <a:pPr marL="219456" marR="0" lvl="0" indent="-219456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Char char="n"/>
                        <a:tabLst/>
                        <a:defRPr/>
                      </a:pPr>
                      <a:r>
                        <a:rPr kumimoji="1" lang="en-US" sz="1400" b="0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/>
                      </a: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None/>
                        <a:tabLst/>
                        <a:defRPr/>
                      </a:pPr>
                      <a:endParaRPr kumimoji="1" lang="en-US" sz="1400" b="0" kern="120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9456" marR="0" lvl="0" indent="-219456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Char char="n"/>
                        <a:tabLst/>
                        <a:defRPr/>
                      </a:pPr>
                      <a:r>
                        <a:rPr kumimoji="1" lang="en-US" sz="1400" b="0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/>
                      </a: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None/>
                        <a:tabLst/>
                        <a:defRPr/>
                      </a:pPr>
                      <a:endParaRPr kumimoji="1" lang="en-US" sz="1400" b="0" kern="120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9456" marR="0" lvl="0" indent="-219456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Char char="n"/>
                        <a:tabLst/>
                        <a:defRPr/>
                      </a:pPr>
                      <a:r>
                        <a:rPr kumimoji="1" lang="en-US" sz="1400" b="0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/>
                      </a:r>
                    </a:p>
                    <a:p>
                      <a:pPr marL="219456" marR="0" lvl="0" indent="-219456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Char char="n"/>
                        <a:tabLst/>
                        <a:defRPr/>
                      </a:pPr>
                      <a:r>
                        <a:rPr kumimoji="1" lang="en-US" sz="1400" b="0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/>
                      </a:r>
                    </a:p>
                    <a:p>
                      <a:pPr marL="219456" marR="0" lvl="0" indent="-219456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Char char="n"/>
                        <a:tabLst/>
                        <a:defRPr/>
                      </a:pPr>
                      <a:r>
                        <a:rPr kumimoji="1" lang="en-US" sz="1400" b="0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/>
                      </a: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788812"/>
                  </a:ext>
                </a:extLst>
              </a:tr>
              <a:tr h="1461045">
                <a:tc>
                  <a:txBody>
                    <a:bodyPr/>
                    <a:lstStyle/>
                    <a:p>
                      <a:pPr marL="0" lvl="0" indent="0" algn="l" defTabSz="914400" rtl="0" eaLnBrk="1" latinLnBrk="0" hangingPunct="1">
                        <a:buNone/>
                      </a:pPr>
                      <a:r>
                        <a:rPr kumimoji="1" lang="en-MY" sz="1400" b="0" i="0" u="none" strike="noStrike" kern="120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Segoe UI" panose="020B0502040204020203" pitchFamily="34" charset="0"/>
                        </a:rPr>
                        <a:t/>
                      </a:r>
                      <a:endParaRPr kumimoji="1" lang="en-US" sz="1400" b="0" i="0" u="none" strike="noStrike" kern="120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latinLnBrk="0" hangingPunct="1">
                        <a:buNone/>
                      </a:pPr>
                      <a:r>
                        <a:rPr kumimoji="1"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Segoe UI" panose="020B0502040204020203" pitchFamily="34" charset="0"/>
                        </a:rPr>
                        <a:t/>
                      </a:r>
                    </a:p>
                    <a:p>
                      <a:pPr marL="0" lvl="0" indent="0" algn="l" defTabSz="914400" rtl="0" eaLnBrk="1" latinLnBrk="0" hangingPunct="1">
                        <a:buNone/>
                      </a:pPr>
                      <a:r>
                        <a:rPr kumimoji="1"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Segoe UI" panose="020B0502040204020203" pitchFamily="34" charset="0"/>
                        </a:rPr>
                        <a:t/>
                      </a: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9456" marR="0" lvl="0" indent="-219456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Char char="n"/>
                        <a:tabLst/>
                        <a:defRPr/>
                      </a:pPr>
                      <a:r>
                        <a:rPr kumimoji="1"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Segoe UI" panose="020B0502040204020203" pitchFamily="34" charset="0"/>
                        </a:rPr>
                        <a:t/>
                      </a: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None/>
                        <a:tabLst/>
                        <a:defRPr/>
                      </a:pPr>
                      <a:endParaRPr kumimoji="1" lang="en-US" sz="1400" b="0" i="0" u="none" strike="noStrike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9456" marR="0" lvl="0" indent="-219456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Char char="n"/>
                        <a:tabLst/>
                        <a:defRPr/>
                      </a:pPr>
                      <a:r>
                        <a:rPr kumimoji="1" lang="en-US" sz="1400" b="0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/>
                      </a:r>
                      <a:endParaRPr kumimoji="1" lang="en-MY" sz="1400" b="0" kern="120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None/>
                        <a:tabLst/>
                        <a:defRPr/>
                      </a:pPr>
                      <a:endParaRPr kumimoji="1" lang="en-US" sz="1400" b="0" i="0" u="none" strike="noStrike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9456" marR="0" lvl="0" indent="-219456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Char char="n"/>
                        <a:tabLst/>
                        <a:defRPr/>
                      </a:pPr>
                      <a:r>
                        <a:rPr kumimoji="1" lang="en-US" sz="1400" b="0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/>
                      </a:r>
                    </a:p>
                    <a:p>
                      <a:pPr marL="219456" marR="0" lvl="0" indent="-219456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Char char="n"/>
                        <a:tabLst/>
                        <a:defRPr/>
                      </a:pPr>
                      <a:r>
                        <a:rPr kumimoji="1" lang="en-US" sz="1400" b="0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/>
                      </a:r>
                    </a:p>
                    <a:p>
                      <a:pPr marL="219456" marR="0" lvl="0" indent="-219456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Char char="n"/>
                        <a:tabLst/>
                        <a:defRPr/>
                      </a:pPr>
                      <a:r>
                        <a:rPr kumimoji="1" lang="en-MY" sz="1400" b="0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/>
                      </a:r>
                    </a:p>
                  </a:txBody>
                  <a:tcPr marL="36576" marR="3657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4980588"/>
                  </a:ext>
                </a:extLst>
              </a:tr>
            </a:tbl>
          </a:graphicData>
        </a:graphic>
      </p:graphicFrame>
      <p:grpSp>
        <p:nvGrpSpPr>
          <p:cNvPr id="16" name="グループ化 64">
            <a:extLst>
              <a:ext uri="{FF2B5EF4-FFF2-40B4-BE49-F238E27FC236}">
                <a16:creationId xmlns:a16="http://schemas.microsoft.com/office/drawing/2014/main" id="{EADF220B-6C8C-CDD6-A72C-D69D9AC72A84}"/>
              </a:ext>
            </a:extLst>
          </p:cNvPr>
          <p:cNvGrpSpPr/>
          <p:nvPr/>
        </p:nvGrpSpPr>
        <p:grpSpPr>
          <a:xfrm>
            <a:off x="333641" y="1252300"/>
            <a:ext cx="953738" cy="407556"/>
            <a:chOff x="455612" y="1382529"/>
            <a:chExt cx="4113213" cy="655821"/>
          </a:xfrm>
          <a:noFill/>
        </p:grpSpPr>
        <p:sp>
          <p:nvSpPr>
            <p:cNvPr id="17" name="ColumnHeader">
              <a:extLst>
                <a:ext uri="{FF2B5EF4-FFF2-40B4-BE49-F238E27FC236}">
                  <a16:creationId xmlns:a16="http://schemas.microsoft.com/office/drawing/2014/main" id="{AE60BC3F-9BC1-4D25-FE6C-AFE6273C230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55613" y="1382529"/>
              <a:ext cx="4113212" cy="643839"/>
            </a:xfrm>
            <a:prstGeom prst="rect">
              <a:avLst/>
            </a:prstGeom>
            <a:grpFill/>
            <a:ln w="9525" algn="ctr">
              <a:noFill/>
              <a:miter lim="800000"/>
              <a:headEnd type="none" w="lg" len="lg"/>
              <a:tailEnd type="none" w="lg" len="lg"/>
            </a:ln>
            <a:effectLst/>
          </p:spPr>
          <p:txBody>
            <a:bodyPr lIns="0" tIns="91440" rIns="0" bIns="91440" anchor="b">
              <a:spAutoFit/>
            </a:bodyPr>
            <a:lstStyle/>
            <a:p>
              <a:pPr algn="ctr"/>
              <a:r>
                <a:rPr lang="en-US" sz="1400">
                  <a:latin typeface="Segoe UI" panose="020B0502040204020203" pitchFamily="34" charset="0"/>
                  <a:cs typeface="Segoe UI" panose="020B0502040204020203" pitchFamily="34" charset="0"/>
                </a:rPr>
                <a:t/>
              </a:r>
            </a:p>
          </p:txBody>
        </p:sp>
        <p:cxnSp>
          <p:nvCxnSpPr>
            <p:cNvPr id="18" name="直線コネクタ 66">
              <a:extLst>
                <a:ext uri="{FF2B5EF4-FFF2-40B4-BE49-F238E27FC236}">
                  <a16:creationId xmlns:a16="http://schemas.microsoft.com/office/drawing/2014/main" id="{8CEEBBBF-18ED-0A1E-5BF5-255183038A1D}"/>
                </a:ext>
              </a:extLst>
            </p:cNvPr>
            <p:cNvCxnSpPr/>
            <p:nvPr/>
          </p:nvCxnSpPr>
          <p:spPr>
            <a:xfrm>
              <a:off x="455612" y="2038350"/>
              <a:ext cx="4113212" cy="0"/>
            </a:xfrm>
            <a:prstGeom prst="line">
              <a:avLst/>
            </a:prstGeom>
            <a:grp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052E1C31-8120-8C2F-860D-86856E2D2DB8}"/>
              </a:ext>
            </a:extLst>
          </p:cNvPr>
          <p:cNvSpPr/>
          <p:nvPr/>
        </p:nvSpPr>
        <p:spPr>
          <a:xfrm rot="5400000">
            <a:off x="4129495" y="2316434"/>
            <a:ext cx="1290319" cy="276010"/>
          </a:xfrm>
          <a:prstGeom prst="triangle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MY" sz="1200">
              <a:solidFill>
                <a:schemeClr val="tx1"/>
              </a:solidFill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98817495-1D3D-B203-6818-30461C72B639}"/>
              </a:ext>
            </a:extLst>
          </p:cNvPr>
          <p:cNvSpPr/>
          <p:nvPr/>
        </p:nvSpPr>
        <p:spPr>
          <a:xfrm rot="5400000">
            <a:off x="4129912" y="3766821"/>
            <a:ext cx="1290319" cy="276010"/>
          </a:xfrm>
          <a:prstGeom prst="triangle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MY" sz="1200">
              <a:solidFill>
                <a:schemeClr val="tx1"/>
              </a:solidFill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BE29C790-C678-CC09-8044-6380121AA97A}"/>
              </a:ext>
            </a:extLst>
          </p:cNvPr>
          <p:cNvSpPr/>
          <p:nvPr/>
        </p:nvSpPr>
        <p:spPr>
          <a:xfrm rot="5400000">
            <a:off x="4129494" y="5217207"/>
            <a:ext cx="1290319" cy="276010"/>
          </a:xfrm>
          <a:prstGeom prst="triangle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MY" sz="1200">
              <a:solidFill>
                <a:schemeClr val="tx1"/>
              </a:solidFill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858EBB72-7295-4208-55AE-DAC59679A05F}"/>
              </a:ext>
            </a:extLst>
          </p:cNvPr>
          <p:cNvSpPr/>
          <p:nvPr/>
        </p:nvSpPr>
        <p:spPr>
          <a:xfrm rot="5400000">
            <a:off x="6644156" y="2316435"/>
            <a:ext cx="1290319" cy="276010"/>
          </a:xfrm>
          <a:prstGeom prst="triangle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MY" sz="1200">
              <a:solidFill>
                <a:schemeClr val="tx1"/>
              </a:solidFill>
            </a:endParaRP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DAEF9F13-2FC1-3D00-D55F-433767FF39AB}"/>
              </a:ext>
            </a:extLst>
          </p:cNvPr>
          <p:cNvSpPr/>
          <p:nvPr/>
        </p:nvSpPr>
        <p:spPr>
          <a:xfrm rot="5400000">
            <a:off x="6644155" y="3788626"/>
            <a:ext cx="1290319" cy="276010"/>
          </a:xfrm>
          <a:prstGeom prst="triangle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MY" sz="1200">
              <a:solidFill>
                <a:schemeClr val="tx1"/>
              </a:solidFill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900FCCE3-3F24-30EE-9668-09953585BC2F}"/>
              </a:ext>
            </a:extLst>
          </p:cNvPr>
          <p:cNvSpPr/>
          <p:nvPr/>
        </p:nvSpPr>
        <p:spPr>
          <a:xfrm rot="5400000">
            <a:off x="6644155" y="5260817"/>
            <a:ext cx="1290319" cy="276010"/>
          </a:xfrm>
          <a:prstGeom prst="triangle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MY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893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035A0-33CF-7F1A-4C61-BD5DBDB9C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90A23D5-D26A-1975-305F-C9CECB0F591C}"/>
              </a:ext>
            </a:extLst>
          </p:cNvPr>
          <p:cNvSpPr txBox="1">
            <a:spLocks/>
          </p:cNvSpPr>
          <p:nvPr/>
        </p:nvSpPr>
        <p:spPr bwMode="auto">
          <a:xfrm>
            <a:off x="341594" y="262858"/>
            <a:ext cx="11508811" cy="6318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45713" rIns="0" bIns="45713" numCol="1" anchor="b" anchorCtr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/>
              <a:t>Vietnam - National Energy Policy</a:t>
            </a:r>
            <a:br>
              <a:rPr lang="en-US" sz="2000"/>
            </a:br>
            <a:r>
              <a:rPr lang="en-US" sz="1600"/>
              <a:t>PDP8 and efficiency-law updates create demand for practical decarbonization and energy-service delivery.</a:t>
            </a:r>
            <a:endParaRPr lang="en-US" sz="1600">
              <a:latin typeface="Segoe UI"/>
              <a:cs typeface="Segoe UI"/>
            </a:endParaRPr>
          </a:p>
        </p:txBody>
      </p:sp>
      <p:grpSp>
        <p:nvGrpSpPr>
          <p:cNvPr id="12" name="グループ化 64">
            <a:extLst>
              <a:ext uri="{FF2B5EF4-FFF2-40B4-BE49-F238E27FC236}">
                <a16:creationId xmlns:a16="http://schemas.microsoft.com/office/drawing/2014/main" id="{7966179C-CAFA-2D05-9036-F0B87165F7A9}"/>
              </a:ext>
            </a:extLst>
          </p:cNvPr>
          <p:cNvGrpSpPr/>
          <p:nvPr/>
        </p:nvGrpSpPr>
        <p:grpSpPr>
          <a:xfrm>
            <a:off x="2418080" y="1253287"/>
            <a:ext cx="4577084" cy="407556"/>
            <a:chOff x="455612" y="1382529"/>
            <a:chExt cx="4113213" cy="655821"/>
          </a:xfrm>
          <a:noFill/>
        </p:grpSpPr>
        <p:sp>
          <p:nvSpPr>
            <p:cNvPr id="15" name="ColumnHeader">
              <a:extLst>
                <a:ext uri="{FF2B5EF4-FFF2-40B4-BE49-F238E27FC236}">
                  <a16:creationId xmlns:a16="http://schemas.microsoft.com/office/drawing/2014/main" id="{AEACE285-FD13-3502-5DE4-4698B6F1FBE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55613" y="1382529"/>
              <a:ext cx="4113212" cy="643839"/>
            </a:xfrm>
            <a:prstGeom prst="rect">
              <a:avLst/>
            </a:prstGeom>
            <a:grpFill/>
            <a:ln w="9525" algn="ctr">
              <a:noFill/>
              <a:miter lim="800000"/>
              <a:headEnd type="none" w="lg" len="lg"/>
              <a:tailEnd type="none" w="lg" len="lg"/>
            </a:ln>
            <a:effectLst/>
          </p:spPr>
          <p:txBody>
            <a:bodyPr lIns="0" tIns="91440" rIns="0" bIns="91440" anchor="b">
              <a:spAutoFit/>
            </a:bodyPr>
            <a:lstStyle/>
            <a:p>
              <a:pPr algn="ctr"/>
              <a:r>
                <a:rPr lang="en-US" sz="1400">
                  <a:latin typeface="Segoe UI" panose="020B0502040204020203" pitchFamily="34" charset="0"/>
                  <a:cs typeface="Segoe UI" panose="020B0502040204020203" pitchFamily="34" charset="0"/>
                </a:rPr>
                <a:t>Source: YCP Analysis</a:t>
              </a:r>
            </a:p>
          </p:txBody>
        </p:sp>
        <p:cxnSp>
          <p:nvCxnSpPr>
            <p:cNvPr id="16" name="直線コネクタ 66">
              <a:extLst>
                <a:ext uri="{FF2B5EF4-FFF2-40B4-BE49-F238E27FC236}">
                  <a16:creationId xmlns:a16="http://schemas.microsoft.com/office/drawing/2014/main" id="{6AC3FFCC-D11B-3E96-6DA6-5A69B1239C54}"/>
                </a:ext>
              </a:extLst>
            </p:cNvPr>
            <p:cNvCxnSpPr/>
            <p:nvPr/>
          </p:nvCxnSpPr>
          <p:spPr>
            <a:xfrm>
              <a:off x="455612" y="2038350"/>
              <a:ext cx="4113212" cy="0"/>
            </a:xfrm>
            <a:prstGeom prst="line">
              <a:avLst/>
            </a:prstGeom>
            <a:grp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FEB8382-E457-D640-C9AE-EF9814ACB275}"/>
              </a:ext>
            </a:extLst>
          </p:cNvPr>
          <p:cNvSpPr txBox="1"/>
          <p:nvPr/>
        </p:nvSpPr>
        <p:spPr>
          <a:xfrm>
            <a:off x="333640" y="6109051"/>
            <a:ext cx="1151676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>
                <a:ea typeface="Meiryo UI"/>
                <a:cs typeface="Times New Roman" panose="02020603050405020304" pitchFamily="18" charset="0"/>
              </a:rPr>
              <a:t>Metric</a:t>
            </a:r>
          </a:p>
          <a:p>
            <a:r>
              <a:rPr lang="en-GB" sz="1000">
                <a:ea typeface="Meiryo UI"/>
                <a:cs typeface="Times New Roman" panose="02020603050405020304" pitchFamily="18" charset="0"/>
              </a:rPr>
              <a:t>Target</a:t>
            </a:r>
            <a:r>
              <a:rPr lang="en-US" sz="1000">
                <a:ea typeface="Meiryo UI"/>
                <a:cs typeface="Times New Roman" panose="02020603050405020304" pitchFamily="18" charset="0"/>
              </a:rPr>
              <a:t>Deadline</a:t>
            </a:r>
            <a:endParaRPr lang="en-GB" sz="1000">
              <a:ea typeface="Meiryo UI"/>
              <a:cs typeface="Times New Roman" panose="02020603050405020304" pitchFamily="18" charset="0"/>
            </a:endParaRP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86020D00-C800-042B-3D00-D531E4146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241774"/>
              </p:ext>
            </p:extLst>
          </p:nvPr>
        </p:nvGraphicFramePr>
        <p:xfrm>
          <a:off x="334962" y="1759284"/>
          <a:ext cx="11521440" cy="4044176"/>
        </p:xfrm>
        <a:graphic>
          <a:graphicData uri="http://schemas.openxmlformats.org/drawingml/2006/table">
            <a:tbl>
              <a:tblPr/>
              <a:tblGrid>
                <a:gridCol w="2011680">
                  <a:extLst>
                    <a:ext uri="{9D8B030D-6E8A-4147-A177-3AD203B41FA5}">
                      <a16:colId xmlns:a16="http://schemas.microsoft.com/office/drawing/2014/main" val="4151809906"/>
                    </a:ext>
                  </a:extLst>
                </a:gridCol>
                <a:gridCol w="4753976">
                  <a:extLst>
                    <a:ext uri="{9D8B030D-6E8A-4147-A177-3AD203B41FA5}">
                      <a16:colId xmlns:a16="http://schemas.microsoft.com/office/drawing/2014/main" val="1600233934"/>
                    </a:ext>
                  </a:extLst>
                </a:gridCol>
                <a:gridCol w="92344">
                  <a:extLst>
                    <a:ext uri="{9D8B030D-6E8A-4147-A177-3AD203B41FA5}">
                      <a16:colId xmlns:a16="http://schemas.microsoft.com/office/drawing/2014/main" val="3462517134"/>
                    </a:ext>
                  </a:extLst>
                </a:gridCol>
                <a:gridCol w="4663440">
                  <a:extLst>
                    <a:ext uri="{9D8B030D-6E8A-4147-A177-3AD203B41FA5}">
                      <a16:colId xmlns:a16="http://schemas.microsoft.com/office/drawing/2014/main" val="1856155995"/>
                    </a:ext>
                  </a:extLst>
                </a:gridCol>
              </a:tblGrid>
              <a:tr h="5055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Status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33472" marR="33472" marT="16736" marB="1673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9456" marR="0" lvl="0" indent="-219456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Char char="n"/>
                        <a:tabLst/>
                        <a:defRPr/>
                      </a:pPr>
                      <a:r>
                        <a:rPr kumimoji="1" lang="en-US" sz="1400" b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Renewable capacity expansion</a:t>
                      </a:r>
                    </a:p>
                  </a:txBody>
                  <a:tcPr marL="33472" marR="33472" marT="16736" marB="1673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19456" marR="0" lvl="0" indent="-219456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Char char="n"/>
                        <a:tabLst/>
                        <a:defRPr/>
                      </a:pPr>
                      <a:endParaRPr kumimoji="1" lang="en-US" sz="1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3472" marR="33472" marT="16736" marB="16736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19456" marR="0" lvl="0" indent="-219456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Char char="n"/>
                        <a:tabLst/>
                        <a:defRPr/>
                      </a:pPr>
                      <a:endParaRPr kumimoji="1" lang="en-US" sz="1400" b="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3472" marR="33472" marT="16736" marB="16736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168750"/>
                  </a:ext>
                </a:extLst>
              </a:tr>
              <a:tr h="5055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70GW target trajectory by 2030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33472" marR="33472" marT="16736" marB="1673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9456" marR="0" lvl="0" indent="-219456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Char char="n"/>
                        <a:tabLst/>
                        <a:defRPr/>
                      </a:pPr>
                      <a:endParaRPr kumimoji="1" lang="en-MY" sz="1400" b="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3472" marR="33472" marT="16736" marB="1673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19456" marR="0" lvl="0" indent="-219456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Char char="n"/>
                        <a:tabLst/>
                        <a:defRPr/>
                      </a:pPr>
                      <a:endParaRPr kumimoji="1" lang="en-MY" sz="1400" b="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3472" marR="33472" marT="16736" marB="16736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19456" marR="0" lvl="0" indent="-219456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Char char="n"/>
                        <a:tabLst/>
                        <a:defRPr/>
                      </a:pPr>
                      <a:endParaRPr kumimoji="1" lang="en-MY" sz="1400" b="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3472" marR="33472" marT="16736" marB="16736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701725"/>
                  </a:ext>
                </a:extLst>
              </a:tr>
              <a:tr h="505522">
                <a:tc>
                  <a:txBody>
                    <a:bodyPr/>
                    <a:lstStyle/>
                    <a:p>
                      <a:pPr fontAlgn="base">
                        <a:buNone/>
                      </a:pPr>
                      <a:r>
                        <a:rPr kumimoji="1" lang="en-US" sz="140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Execution in progress with phased rollout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33472" marR="33472" marT="16736" marB="1673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9456" marR="0" lvl="0" indent="-219456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Char char="n"/>
                        <a:tabLst/>
                        <a:defRPr/>
                      </a:pPr>
                      <a:r>
                        <a:rPr kumimoji="1" lang="en-US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Industrial efficiency adoption</a:t>
                      </a:r>
                    </a:p>
                    <a:p>
                      <a:pPr marL="219456" marR="0" lvl="0" indent="-219456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Char char="n"/>
                        <a:tabLst/>
                        <a:defRPr/>
                      </a:pPr>
                      <a:r>
                        <a:rPr kumimoji="1" lang="en-US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Higher compliance and implementation coverage</a:t>
                      </a:r>
                    </a:p>
                  </a:txBody>
                  <a:tcPr marL="33472" marR="33472" marT="16736" marB="1673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19456" marR="0" lvl="0" indent="-219456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Char char="n"/>
                        <a:tabLst/>
                        <a:defRPr/>
                      </a:pPr>
                      <a:endParaRPr kumimoji="1" lang="en-US" sz="1400" b="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3472" marR="33472" marT="16736" marB="16736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19456" marR="0" lvl="0" indent="-219456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Char char="n"/>
                        <a:tabLst/>
                        <a:defRPr/>
                      </a:pPr>
                      <a:endParaRPr kumimoji="1" lang="en-US" sz="14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3472" marR="33472" marT="16736" marB="16736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29361"/>
                  </a:ext>
                </a:extLst>
              </a:tr>
              <a:tr h="505522">
                <a:tc>
                  <a:txBody>
                    <a:bodyPr/>
                    <a:lstStyle/>
                    <a:p>
                      <a:pPr fontAlgn="base">
                        <a:buNone/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2026+</a:t>
                      </a:r>
                    </a:p>
                  </a:txBody>
                  <a:tcPr marL="33472" marR="33472" marT="16736" marB="1673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9456" marR="0" lvl="0" indent="-219456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Char char="n"/>
                        <a:tabLst/>
                        <a:defRPr/>
                      </a:pPr>
                      <a:r>
                        <a:rPr kumimoji="1" lang="en-US" sz="1400" b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Strengthened through revised law enforcement</a:t>
                      </a:r>
                    </a:p>
                    <a:p>
                      <a:pPr marL="219456" marR="0" lvl="0" indent="-219456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Char char="n"/>
                        <a:tabLst/>
                        <a:defRPr/>
                      </a:pPr>
                      <a:r>
                        <a:rPr kumimoji="1" lang="en-US" sz="1400" b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Gas transition support</a:t>
                      </a:r>
                    </a:p>
                  </a:txBody>
                  <a:tcPr marL="33472" marR="33472" marT="16736" marB="1673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19456" marR="0" lvl="0" indent="-219456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Char char="n"/>
                        <a:tabLst/>
                        <a:defRPr/>
                      </a:pPr>
                      <a:endParaRPr kumimoji="1" lang="en-US" sz="1400" b="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3472" marR="33472" marT="16736" marB="16736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19456" marR="0" lvl="0" indent="-219456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Char char="n"/>
                        <a:tabLst/>
                        <a:defRPr/>
                      </a:pPr>
                      <a:endParaRPr kumimoji="1" lang="en-US" sz="1400" b="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3472" marR="33472" marT="16736" marB="16736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384177"/>
                  </a:ext>
                </a:extLst>
              </a:tr>
              <a:tr h="5055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 LNG and transition infrastructure</a:t>
                      </a:r>
                    </a:p>
                  </a:txBody>
                  <a:tcPr marL="33472" marR="33472" marT="16736" marB="1673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9456" marR="0" lvl="0" indent="-219456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Char char="n"/>
                        <a:tabLst/>
                        <a:defRPr/>
                      </a:pPr>
                      <a:r>
                        <a:rPr kumimoji="1" lang="en-US" sz="1400" b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Active project pipeline with staged commissioning</a:t>
                      </a:r>
                    </a:p>
                    <a:p>
                      <a:pPr marL="219456" marR="0" lvl="0" indent="-219456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Char char="n"/>
                        <a:tabLst/>
                        <a:defRPr/>
                      </a:pPr>
                      <a:r>
                        <a:rPr kumimoji="1" lang="en-US" sz="1400" b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Key Initiatives</a:t>
                      </a:r>
                    </a:p>
                  </a:txBody>
                  <a:tcPr marL="33472" marR="33472" marT="16736" marB="1673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19456" marR="0" lvl="0" indent="-219456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Char char="n"/>
                        <a:tabLst/>
                        <a:defRPr/>
                      </a:pPr>
                      <a:endParaRPr lang="en-US" sz="1400">
                        <a:effectLst/>
                        <a:latin typeface="+mj-lt"/>
                      </a:endParaRPr>
                    </a:p>
                  </a:txBody>
                  <a:tcPr marL="33472" marR="33472" marT="16736" marB="16736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19456" marR="0" lvl="0" indent="-219456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Char char="n"/>
                        <a:tabLst/>
                        <a:defRPr/>
                      </a:pPr>
                      <a:endParaRPr kumimoji="1" lang="en-US" sz="1400" b="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3472" marR="33472" marT="16736" marB="16736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43891"/>
                  </a:ext>
                </a:extLst>
              </a:tr>
              <a:tr h="505522">
                <a:tc>
                  <a:txBody>
                    <a:bodyPr/>
                    <a:lstStyle/>
                    <a:p>
                      <a:pPr fontAlgn="base">
                        <a:buNone/>
                      </a:pPr>
                      <a:r>
                        <a:rPr kumimoji="1" lang="en-US" sz="140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Industrial audit and compliance enforcement at higher consistency.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33472" marR="33472" marT="16736" marB="1673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9456" marR="0" lvl="0" indent="-219456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Char char="n"/>
                        <a:tabLst/>
                        <a:defRPr/>
                      </a:pPr>
                      <a:endParaRPr kumimoji="1" lang="en-US" sz="1400" b="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3472" marR="33472" marT="16736" marB="1673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19456" marR="0" lvl="0" indent="-219456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Char char="n"/>
                        <a:tabLst/>
                        <a:defRPr/>
                      </a:pPr>
                      <a:endParaRPr kumimoji="1" lang="en-US" sz="1400" b="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3472" marR="33472" marT="16736" marB="16736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19456" marR="0" lvl="0" indent="-219456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Char char="n"/>
                        <a:tabLst/>
                        <a:defRPr/>
                      </a:pPr>
                      <a:endParaRPr kumimoji="1" lang="en-US" sz="1400" b="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3472" marR="33472" marT="16736" marB="16736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29677"/>
                  </a:ext>
                </a:extLst>
              </a:tr>
              <a:tr h="505522">
                <a:tc>
                  <a:txBody>
                    <a:bodyPr/>
                    <a:lstStyle/>
                    <a:p>
                      <a:pPr fontAlgn="base">
                        <a:buNone/>
                      </a:pPr>
                      <a:r>
                        <a:rPr kumimoji="1" lang="en-US" sz="140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Renewable and transition capacity planning tied to PDP8 execution.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33472" marR="33472" marT="16736" marB="1673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9456" marR="0" lvl="0" indent="-219456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Char char="n"/>
                        <a:tabLst/>
                        <a:defRPr/>
                      </a:pPr>
                      <a:r>
                        <a:rPr kumimoji="1" lang="en-U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Incentive programs aligned with project structure and location.</a:t>
                      </a:r>
                    </a:p>
                    <a:p>
                      <a:pPr marL="219456" marR="0" lvl="0" indent="-219456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Char char="n"/>
                        <a:tabLst/>
                        <a:defRPr/>
                      </a:pPr>
                      <a:r>
                        <a:rPr kumimoji="1" lang="en-U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/>
                      </a:r>
                    </a:p>
                  </a:txBody>
                  <a:tcPr marL="33472" marR="33472" marT="16736" marB="1673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19456" marR="0" lvl="0" indent="-219456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Char char="n"/>
                        <a:tabLst/>
                        <a:defRPr/>
                      </a:pPr>
                      <a:endParaRPr kumimoji="1" lang="en-US" sz="1400" b="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3472" marR="33472" marT="16736" marB="16736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19456" marR="0" lvl="0" indent="-219456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Char char="n"/>
                        <a:tabLst/>
                        <a:defRPr/>
                      </a:pPr>
                      <a:endParaRPr kumimoji="1" lang="en-US" sz="1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3472" marR="33472" marT="16736" marB="16736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443131"/>
                  </a:ext>
                </a:extLst>
              </a:tr>
              <a:tr h="505522">
                <a:tc>
                  <a:txBody>
                    <a:bodyPr/>
                    <a:lstStyle/>
                    <a:p>
                      <a:pPr fontAlgn="base">
                        <a:buNone/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/>
                      </a:r>
                    </a:p>
                  </a:txBody>
                  <a:tcPr marL="33472" marR="33472" marT="16736" marB="1673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9456" marR="0" lvl="0" indent="-219456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Char char="n"/>
                        <a:tabLst/>
                        <a:defRPr/>
                      </a:pPr>
                      <a:endParaRPr kumimoji="1" lang="en-US" sz="1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3472" marR="33472" marT="16736" marB="1673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19456" marR="0" lvl="0" indent="-219456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Char char="n"/>
                        <a:tabLst/>
                        <a:defRPr/>
                      </a:pPr>
                      <a:endParaRPr kumimoji="1" lang="en-US" sz="1400" b="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3472" marR="33472" marT="16736" marB="16736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19456" marR="0" lvl="0" indent="-219456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Char char="n"/>
                        <a:tabLst/>
                        <a:defRPr/>
                      </a:pPr>
                      <a:endParaRPr kumimoji="1" lang="en-US" sz="1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3472" marR="33472" marT="16736" marB="16736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082658"/>
                  </a:ext>
                </a:extLst>
              </a:tr>
            </a:tbl>
          </a:graphicData>
        </a:graphic>
      </p:graphicFrame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18107361-443F-098D-818D-357772F98B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8904103"/>
              </p:ext>
            </p:extLst>
          </p:nvPr>
        </p:nvGraphicFramePr>
        <p:xfrm>
          <a:off x="6233969" y="1750525"/>
          <a:ext cx="4919304" cy="4551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B7860C5-C41A-9B92-0BC8-403FF9FE1CA6}"/>
              </a:ext>
            </a:extLst>
          </p:cNvPr>
          <p:cNvSpPr txBox="1"/>
          <p:nvPr/>
        </p:nvSpPr>
        <p:spPr>
          <a:xfrm>
            <a:off x="288357" y="1336858"/>
            <a:ext cx="1031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buNone/>
            </a:pPr>
            <a:r>
              <a:rPr lang="en-US" sz="1400">
                <a:solidFill>
                  <a:schemeClr val="tx1"/>
                </a:solidFill>
                <a:effectLst/>
                <a:latin typeface="+mj-lt"/>
              </a:rPr>
              <a:t/>
            </a:r>
          </a:p>
        </p:txBody>
      </p:sp>
      <p:grpSp>
        <p:nvGrpSpPr>
          <p:cNvPr id="11" name="グループ化 64">
            <a:extLst>
              <a:ext uri="{FF2B5EF4-FFF2-40B4-BE49-F238E27FC236}">
                <a16:creationId xmlns:a16="http://schemas.microsoft.com/office/drawing/2014/main" id="{0A0C95E2-F7E2-7123-5095-6B6BD6BFCBD2}"/>
              </a:ext>
            </a:extLst>
          </p:cNvPr>
          <p:cNvGrpSpPr/>
          <p:nvPr/>
        </p:nvGrpSpPr>
        <p:grpSpPr>
          <a:xfrm>
            <a:off x="7519737" y="1245841"/>
            <a:ext cx="3056022" cy="407556"/>
            <a:chOff x="455612" y="1382529"/>
            <a:chExt cx="4113213" cy="655821"/>
          </a:xfrm>
          <a:noFill/>
        </p:grpSpPr>
        <p:sp>
          <p:nvSpPr>
            <p:cNvPr id="13" name="ColumnHeader">
              <a:extLst>
                <a:ext uri="{FF2B5EF4-FFF2-40B4-BE49-F238E27FC236}">
                  <a16:creationId xmlns:a16="http://schemas.microsoft.com/office/drawing/2014/main" id="{36E66DD7-03C3-1B0D-EEBB-2D0A4156ADF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55613" y="1382529"/>
              <a:ext cx="4113212" cy="643839"/>
            </a:xfrm>
            <a:prstGeom prst="rect">
              <a:avLst/>
            </a:prstGeom>
            <a:grpFill/>
            <a:ln w="9525" algn="ctr">
              <a:noFill/>
              <a:miter lim="800000"/>
              <a:headEnd type="none" w="lg" len="lg"/>
              <a:tailEnd type="none" w="lg" len="lg"/>
            </a:ln>
            <a:effectLst/>
          </p:spPr>
          <p:txBody>
            <a:bodyPr lIns="0" tIns="91440" rIns="0" bIns="91440" anchor="b">
              <a:spAutoFit/>
            </a:bodyPr>
            <a:lstStyle/>
            <a:p>
              <a:pPr algn="ctr"/>
              <a:r>
                <a:rPr lang="en-US" sz="1400">
                  <a:latin typeface="Segoe UI" panose="020B0502040204020203" pitchFamily="34" charset="0"/>
                  <a:cs typeface="Segoe UI" panose="020B0502040204020203" pitchFamily="34" charset="0"/>
                </a:rPr>
                <a:t/>
              </a:r>
            </a:p>
          </p:txBody>
        </p:sp>
        <p:cxnSp>
          <p:nvCxnSpPr>
            <p:cNvPr id="14" name="直線コネクタ 66">
              <a:extLst>
                <a:ext uri="{FF2B5EF4-FFF2-40B4-BE49-F238E27FC236}">
                  <a16:creationId xmlns:a16="http://schemas.microsoft.com/office/drawing/2014/main" id="{E2E58D65-0B35-C99C-81D8-75D8656CA257}"/>
                </a:ext>
              </a:extLst>
            </p:cNvPr>
            <p:cNvCxnSpPr/>
            <p:nvPr/>
          </p:nvCxnSpPr>
          <p:spPr>
            <a:xfrm>
              <a:off x="455612" y="2038350"/>
              <a:ext cx="4113212" cy="0"/>
            </a:xfrm>
            <a:prstGeom prst="line">
              <a:avLst/>
            </a:prstGeom>
            <a:grp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D92D2E43-139E-F7E6-5739-2D16320BBF4E}"/>
              </a:ext>
            </a:extLst>
          </p:cNvPr>
          <p:cNvSpPr/>
          <p:nvPr/>
        </p:nvSpPr>
        <p:spPr>
          <a:xfrm>
            <a:off x="10847548" y="1876269"/>
            <a:ext cx="100584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400">
                <a:solidFill>
                  <a:schemeClr val="tx1"/>
                </a:solidFill>
              </a:rPr>
              <a:t/>
            </a:r>
            <a:endParaRPr kumimoji="1" lang="en-MY" sz="140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C174978-8346-D4E2-C29D-17453C38D34E}"/>
              </a:ext>
            </a:extLst>
          </p:cNvPr>
          <p:cNvSpPr/>
          <p:nvPr/>
        </p:nvSpPr>
        <p:spPr>
          <a:xfrm>
            <a:off x="10847548" y="2374885"/>
            <a:ext cx="100584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400">
                <a:solidFill>
                  <a:schemeClr val="tx1"/>
                </a:solidFill>
              </a:rPr>
              <a:t/>
            </a:r>
            <a:endParaRPr kumimoji="1" lang="en-MY" sz="1400">
              <a:solidFill>
                <a:schemeClr val="tx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EB618B4-266E-1D12-B12C-AE132AB5CB60}"/>
              </a:ext>
            </a:extLst>
          </p:cNvPr>
          <p:cNvSpPr/>
          <p:nvPr/>
        </p:nvSpPr>
        <p:spPr>
          <a:xfrm>
            <a:off x="10847548" y="2876594"/>
            <a:ext cx="100584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400">
                <a:solidFill>
                  <a:schemeClr val="tx1"/>
                </a:solidFill>
              </a:rPr>
              <a:t/>
            </a:r>
            <a:endParaRPr kumimoji="1" lang="en-MY" sz="1400">
              <a:solidFill>
                <a:schemeClr val="tx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557F4C6-0013-AD35-9C76-5C7C24606466}"/>
              </a:ext>
            </a:extLst>
          </p:cNvPr>
          <p:cNvSpPr/>
          <p:nvPr/>
        </p:nvSpPr>
        <p:spPr>
          <a:xfrm>
            <a:off x="10847548" y="3378303"/>
            <a:ext cx="100584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400">
                <a:solidFill>
                  <a:schemeClr val="tx1"/>
                </a:solidFill>
              </a:rPr>
              <a:t/>
            </a:r>
            <a:endParaRPr kumimoji="1" lang="en-MY" sz="1400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6D79E5A-D6A0-AA1B-74DA-2E72047B0694}"/>
              </a:ext>
            </a:extLst>
          </p:cNvPr>
          <p:cNvSpPr/>
          <p:nvPr/>
        </p:nvSpPr>
        <p:spPr>
          <a:xfrm>
            <a:off x="10847548" y="3878304"/>
            <a:ext cx="100584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400">
                <a:solidFill>
                  <a:schemeClr val="tx1"/>
                </a:solidFill>
              </a:rPr>
              <a:t/>
            </a:r>
            <a:endParaRPr kumimoji="1" lang="en-MY" sz="140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A8ED860-2DC8-5831-B4A2-3A9E15FF1D63}"/>
              </a:ext>
            </a:extLst>
          </p:cNvPr>
          <p:cNvSpPr/>
          <p:nvPr/>
        </p:nvSpPr>
        <p:spPr>
          <a:xfrm>
            <a:off x="10844565" y="4414391"/>
            <a:ext cx="100584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400">
                <a:solidFill>
                  <a:schemeClr val="tx1"/>
                </a:solidFill>
              </a:rPr>
              <a:t/>
            </a:r>
            <a:endParaRPr kumimoji="1" lang="en-MY" sz="140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92595B6-0A3D-0C4B-80E4-39D357D8941D}"/>
              </a:ext>
            </a:extLst>
          </p:cNvPr>
          <p:cNvSpPr/>
          <p:nvPr/>
        </p:nvSpPr>
        <p:spPr>
          <a:xfrm>
            <a:off x="10847548" y="4900795"/>
            <a:ext cx="100584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/>
            </a:r>
            <a:r>
              <a:rPr kumimoji="1" lang="en-US" sz="1400">
                <a:solidFill>
                  <a:schemeClr val="tx1"/>
                </a:solidFill>
              </a:rPr>
              <a:t/>
            </a:r>
            <a:endParaRPr kumimoji="1" lang="en-MY" sz="1400">
              <a:solidFill>
                <a:schemeClr val="tx1"/>
              </a:solidFill>
            </a:endParaRPr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EAE4F28C-D709-E721-3444-E065871BEBC6}"/>
              </a:ext>
            </a:extLst>
          </p:cNvPr>
          <p:cNvSpPr/>
          <p:nvPr/>
        </p:nvSpPr>
        <p:spPr>
          <a:xfrm rot="5400000">
            <a:off x="7110670" y="1915415"/>
            <a:ext cx="457200" cy="182880"/>
          </a:xfrm>
          <a:prstGeom prst="triangle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MY" sz="1200">
              <a:solidFill>
                <a:schemeClr val="tx1"/>
              </a:solidFill>
            </a:endParaRPr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6912C85A-1150-0062-1ABD-DBFB49602E04}"/>
              </a:ext>
            </a:extLst>
          </p:cNvPr>
          <p:cNvSpPr/>
          <p:nvPr/>
        </p:nvSpPr>
        <p:spPr>
          <a:xfrm rot="5400000">
            <a:off x="7110670" y="2922314"/>
            <a:ext cx="457200" cy="182880"/>
          </a:xfrm>
          <a:prstGeom prst="triangle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MY" sz="1200">
              <a:solidFill>
                <a:schemeClr val="tx1"/>
              </a:solidFill>
            </a:endParaRP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C4B71D39-03A4-0A43-72EF-399C4B7088E0}"/>
              </a:ext>
            </a:extLst>
          </p:cNvPr>
          <p:cNvSpPr/>
          <p:nvPr/>
        </p:nvSpPr>
        <p:spPr>
          <a:xfrm rot="5400000">
            <a:off x="7110670" y="3424023"/>
            <a:ext cx="457200" cy="182880"/>
          </a:xfrm>
          <a:prstGeom prst="triangle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MY" sz="1200">
              <a:solidFill>
                <a:schemeClr val="tx1"/>
              </a:solidFill>
            </a:endParaRPr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D2C0934D-D42C-041E-D1F8-90DF218874A5}"/>
              </a:ext>
            </a:extLst>
          </p:cNvPr>
          <p:cNvSpPr/>
          <p:nvPr/>
        </p:nvSpPr>
        <p:spPr>
          <a:xfrm rot="5400000">
            <a:off x="7110670" y="3939373"/>
            <a:ext cx="457200" cy="182880"/>
          </a:xfrm>
          <a:prstGeom prst="triangle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MY" sz="1200">
              <a:solidFill>
                <a:schemeClr val="tx1"/>
              </a:solidFill>
            </a:endParaRPr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6880845A-7DA1-0BFB-49BD-D41CE2FA8767}"/>
              </a:ext>
            </a:extLst>
          </p:cNvPr>
          <p:cNvSpPr/>
          <p:nvPr/>
        </p:nvSpPr>
        <p:spPr>
          <a:xfrm rot="5400000">
            <a:off x="7120290" y="4946515"/>
            <a:ext cx="457200" cy="182880"/>
          </a:xfrm>
          <a:prstGeom prst="triangle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MY" sz="1200">
              <a:solidFill>
                <a:schemeClr val="tx1"/>
              </a:solidFill>
            </a:endParaRPr>
          </a:p>
        </p:txBody>
      </p:sp>
      <p:grpSp>
        <p:nvGrpSpPr>
          <p:cNvPr id="3" name="グループ化 64">
            <a:extLst>
              <a:ext uri="{FF2B5EF4-FFF2-40B4-BE49-F238E27FC236}">
                <a16:creationId xmlns:a16="http://schemas.microsoft.com/office/drawing/2014/main" id="{1A20458E-0C52-88BB-2EA9-4DBD88B7520A}"/>
              </a:ext>
            </a:extLst>
          </p:cNvPr>
          <p:cNvGrpSpPr/>
          <p:nvPr/>
        </p:nvGrpSpPr>
        <p:grpSpPr>
          <a:xfrm>
            <a:off x="10764214" y="1241829"/>
            <a:ext cx="1094916" cy="407556"/>
            <a:chOff x="455612" y="1382529"/>
            <a:chExt cx="4113213" cy="655821"/>
          </a:xfrm>
          <a:noFill/>
        </p:grpSpPr>
        <p:sp>
          <p:nvSpPr>
            <p:cNvPr id="4" name="ColumnHeader">
              <a:extLst>
                <a:ext uri="{FF2B5EF4-FFF2-40B4-BE49-F238E27FC236}">
                  <a16:creationId xmlns:a16="http://schemas.microsoft.com/office/drawing/2014/main" id="{734D4318-4AAB-4244-3714-C76BEB0BEBC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55613" y="1382529"/>
              <a:ext cx="4113212" cy="643839"/>
            </a:xfrm>
            <a:prstGeom prst="rect">
              <a:avLst/>
            </a:prstGeom>
            <a:grpFill/>
            <a:ln w="9525" algn="ctr">
              <a:noFill/>
              <a:miter lim="800000"/>
              <a:headEnd type="none" w="lg" len="lg"/>
              <a:tailEnd type="none" w="lg" len="lg"/>
            </a:ln>
            <a:effectLst/>
          </p:spPr>
          <p:txBody>
            <a:bodyPr lIns="0" tIns="91440" rIns="0" bIns="91440" anchor="b">
              <a:spAutoFit/>
            </a:bodyPr>
            <a:lstStyle/>
            <a:p>
              <a:pPr algn="ctr"/>
              <a:r>
                <a:rPr lang="en-US" sz="1400">
                  <a:latin typeface="Segoe UI" panose="020B0502040204020203" pitchFamily="34" charset="0"/>
                  <a:cs typeface="Segoe UI" panose="020B0502040204020203" pitchFamily="34" charset="0"/>
                </a:rPr>
                <a:t/>
              </a:r>
            </a:p>
          </p:txBody>
        </p:sp>
        <p:cxnSp>
          <p:nvCxnSpPr>
            <p:cNvPr id="5" name="直線コネクタ 66">
              <a:extLst>
                <a:ext uri="{FF2B5EF4-FFF2-40B4-BE49-F238E27FC236}">
                  <a16:creationId xmlns:a16="http://schemas.microsoft.com/office/drawing/2014/main" id="{999FD5B0-5ABB-9BFD-37FC-C98C2396DF60}"/>
                </a:ext>
              </a:extLst>
            </p:cNvPr>
            <p:cNvCxnSpPr/>
            <p:nvPr/>
          </p:nvCxnSpPr>
          <p:spPr>
            <a:xfrm>
              <a:off x="455612" y="2038350"/>
              <a:ext cx="4113212" cy="0"/>
            </a:xfrm>
            <a:prstGeom prst="line">
              <a:avLst/>
            </a:prstGeom>
            <a:grp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77A17F51-C1D6-48F3-129F-09996F638E04}"/>
              </a:ext>
            </a:extLst>
          </p:cNvPr>
          <p:cNvSpPr/>
          <p:nvPr/>
        </p:nvSpPr>
        <p:spPr>
          <a:xfrm>
            <a:off x="10847548" y="5406836"/>
            <a:ext cx="100584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/>
            </a:r>
            <a:r>
              <a:rPr kumimoji="1" lang="en-US" sz="1400">
                <a:solidFill>
                  <a:schemeClr val="tx1"/>
                </a:solidFill>
              </a:rPr>
              <a:t/>
            </a:r>
            <a:endParaRPr kumimoji="1" lang="en-MY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186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73962-D81D-8E0E-2256-7C3F1E0F0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DB73235-DB45-D72B-B3CC-19C66D57E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534989"/>
              </p:ext>
            </p:extLst>
          </p:nvPr>
        </p:nvGraphicFramePr>
        <p:xfrm>
          <a:off x="334963" y="1341437"/>
          <a:ext cx="11508813" cy="47444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877">
                  <a:extLst>
                    <a:ext uri="{9D8B030D-6E8A-4147-A177-3AD203B41FA5}">
                      <a16:colId xmlns:a16="http://schemas.microsoft.com/office/drawing/2014/main" val="1174241159"/>
                    </a:ext>
                  </a:extLst>
                </a:gridCol>
                <a:gridCol w="10075936">
                  <a:extLst>
                    <a:ext uri="{9D8B030D-6E8A-4147-A177-3AD203B41FA5}">
                      <a16:colId xmlns:a16="http://schemas.microsoft.com/office/drawing/2014/main" val="235065073"/>
                    </a:ext>
                  </a:extLst>
                </a:gridCol>
              </a:tblGrid>
              <a:tr h="457268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en-MY" sz="1400" b="0">
                          <a:solidFill>
                            <a:schemeClr val="bg1"/>
                          </a:solidFill>
                          <a:latin typeface="+mj-lt"/>
                        </a:rPr>
                        <a:t>Vietnam - Foreign Investment Rules</a:t>
                      </a:r>
                      <a:endParaRPr lang="en-GB" sz="1400" b="0" i="0" u="none" strike="noStrike" kern="1200" noProof="0">
                        <a:solidFill>
                          <a:schemeClr val="bg1"/>
                        </a:solidFill>
                        <a:effectLst/>
                        <a:latin typeface="+mj-lt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None/>
                        <a:tabLst/>
                        <a:defRPr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Rules are investable with correct structure, but partner quality and sequencing determine execution speed.</a:t>
                      </a:r>
                      <a:endParaRPr kumimoji="1" lang="en-MY" sz="1400" b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9955147"/>
                  </a:ext>
                </a:extLst>
              </a:tr>
              <a:tr h="457268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en-GB" sz="1400" b="0" i="0" u="none" strike="noStrike" kern="1200" noProof="0">
                          <a:solidFill>
                            <a:schemeClr val="bg1"/>
                          </a:solidFill>
                          <a:effectLst/>
                          <a:latin typeface="+mj-lt"/>
                          <a:cs typeface="Segoe UI" panose="020B0502040204020203" pitchFamily="34" charset="0"/>
                        </a:rPr>
                        <a:t>Source: YCP Analysis</a:t>
                      </a:r>
                    </a:p>
                  </a:txBody>
                  <a:tcPr marL="36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None/>
                        <a:tabLst/>
                        <a:defRPr/>
                      </a:pPr>
                      <a:r>
                        <a:rPr kumimoji="1" lang="en-US" sz="1400" b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Category</a:t>
                      </a:r>
                      <a:endParaRPr kumimoji="1" lang="en-MY" sz="1400" b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994732"/>
                  </a:ext>
                </a:extLst>
              </a:tr>
              <a:tr h="1503454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en-GB" sz="1400" b="0" i="0" u="none" strike="noStrike" kern="1200" noProof="0">
                          <a:solidFill>
                            <a:schemeClr val="bg1"/>
                          </a:solidFill>
                          <a:effectLst/>
                          <a:latin typeface="+mj-lt"/>
                          <a:cs typeface="Segoe UI" panose="020B0502040204020203" pitchFamily="34" charset="0"/>
                        </a:rPr>
                        <a:t>Limit</a:t>
                      </a:r>
                    </a:p>
                  </a:txBody>
                  <a:tcPr marL="36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19456" marR="0" lvl="0" indent="-219456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Char char="n"/>
                        <a:tabLst/>
                        <a:defRPr/>
                      </a:pPr>
                      <a:r>
                        <a:rPr lang="en-US" sz="1400" b="0"/>
                        <a:t>Details</a:t>
                      </a:r>
                      <a:r>
                        <a:rPr kumimoji="1" lang="en-GB" sz="14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Segoe UI" panose="020B0502040204020203" pitchFamily="34" charset="0"/>
                        </a:rPr>
                        <a:t>General Sectors</a:t>
                      </a:r>
                      <a:r>
                        <a:rPr lang="en-US" sz="1400"/>
                        <a:t>49% baseline cap in sensitive energy assets</a:t>
                      </a:r>
                      <a:r>
                        <a:rPr lang="en-US" sz="1400" b="1"/>
                        <a:t>JV and project-structure exceptions available depending on asset and zone</a:t>
                      </a:r>
                      <a:r>
                        <a:rPr lang="en-US" sz="1400"/>
                        <a:t>Promoted Investment</a:t>
                      </a:r>
                    </a:p>
                    <a:p>
                      <a:pPr marL="219456" marR="0" lvl="0" indent="-219456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Char char="n"/>
                        <a:tabLst/>
                        <a:defRPr/>
                      </a:pPr>
                      <a:r>
                        <a:rPr lang="en-MY" sz="1400"/>
                        <a:t>Incentivized clean energy projects can receive better treatment</a:t>
                      </a:r>
                      <a:r>
                        <a:rPr lang="en-US" sz="1400"/>
                        <a:t>Incentive</a:t>
                      </a:r>
                    </a:p>
                    <a:p>
                      <a:pPr marL="219456" marR="0" lvl="0" indent="-219456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Char char="n"/>
                        <a:tabLst/>
                        <a:defRPr/>
                      </a:pPr>
                      <a:r>
                        <a:rPr lang="en-US" sz="1400" b="0"/>
                        <a:t>Benefit</a:t>
                      </a:r>
                      <a:r>
                        <a:rPr lang="en-US" sz="1400"/>
                        <a:t>Eligibility</a:t>
                      </a:r>
                      <a:endParaRPr kumimoji="1" lang="en-GB" sz="1400" b="0" i="0" u="none" strike="noStrike" kern="1200" noProof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Segoe UI" panose="020B0502040204020203" pitchFamily="34" charset="0"/>
                      </a:endParaRPr>
                    </a:p>
                    <a:p>
                      <a:pPr marL="219456" marR="0" lvl="0" indent="-219456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Char char="n"/>
                        <a:tabLst/>
                        <a:defRPr/>
                      </a:pPr>
                      <a:r>
                        <a:rPr lang="en-US" sz="1400" b="0"/>
                        <a:t>CIT incentive package</a:t>
                      </a:r>
                      <a:r>
                        <a:rPr lang="en-US" sz="1400"/>
                        <a:t>4 years tax exemption plus reduced rates in follow-on years</a:t>
                      </a:r>
                    </a:p>
                    <a:p>
                      <a:pPr marL="219456" marR="0" lvl="0" indent="-219456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Char char="n"/>
                        <a:tabLst/>
                        <a:defRPr/>
                      </a:pPr>
                      <a:r>
                        <a:rPr lang="en-US" sz="1400" b="0"/>
                        <a:t>Qualified clean-energy and efficiency projects</a:t>
                      </a:r>
                      <a:r>
                        <a:rPr lang="en-US" sz="1400"/>
                        <a:t>Import duty exemption</a:t>
                      </a:r>
                    </a:p>
                  </a:txBody>
                  <a:tcPr marL="36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814637"/>
                  </a:ext>
                </a:extLst>
              </a:tr>
              <a:tr h="1503454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en-GB" sz="1400" b="0" i="0" u="none" strike="noStrike" kern="1200" noProof="0">
                          <a:solidFill>
                            <a:schemeClr val="bg1"/>
                          </a:solidFill>
                          <a:effectLst/>
                          <a:latin typeface="+mj-lt"/>
                          <a:cs typeface="Segoe UI" panose="020B0502040204020203" pitchFamily="34" charset="0"/>
                        </a:rPr>
                        <a:t>Duty relief for approved equipment</a:t>
                      </a:r>
                    </a:p>
                  </a:txBody>
                  <a:tcPr marL="36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19456" marR="0" lvl="0" indent="-219456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Char char="n"/>
                        <a:tabLst/>
                        <a:defRPr/>
                      </a:pPr>
                      <a:r>
                        <a:rPr lang="en-US" sz="1400"/>
                        <a:t>Projects aligned to national clean-energy priorities</a:t>
                      </a:r>
                    </a:p>
                    <a:p>
                      <a:pPr marL="219456" marR="0" lvl="0" indent="-219456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Char char="n"/>
                        <a:tabLst/>
                        <a:defRPr/>
                      </a:pPr>
                      <a:r>
                        <a:rPr lang="en-US" sz="1400"/>
                        <a:t>Land-use incentive</a:t>
                      </a:r>
                      <a:r>
                        <a:rPr lang="en-MY" sz="1400"/>
                        <a:t>Reduced land rent in strategic industrial zones</a:t>
                      </a:r>
                    </a:p>
                    <a:p>
                      <a:pPr marL="219456" marR="0" lvl="0" indent="-219456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Char char="n"/>
                        <a:tabLst/>
                        <a:defRPr/>
                      </a:pPr>
                      <a:r>
                        <a:rPr lang="en-US" sz="1400" b="0"/>
                        <a:t>Projects in designated locations and sectors</a:t>
                      </a:r>
                    </a:p>
                    <a:p>
                      <a:pPr marL="219456" marR="0" lvl="0" indent="-219456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Char char="n"/>
                        <a:tabLst/>
                        <a:defRPr/>
                      </a:pPr>
                      <a:r>
                        <a:rPr lang="en-US" sz="1400"/>
                        <a:t>Regulatory Risk: MEDIUM</a:t>
                      </a:r>
                    </a:p>
                    <a:p>
                      <a:pPr marL="219456" marR="0" lvl="0" indent="-219456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Char char="n"/>
                        <a:tabLst/>
                        <a:defRPr/>
                      </a:pPr>
                      <a:r>
                        <a:rPr lang="en-US" sz="1400"/>
                        <a:t/>
                      </a:r>
                      <a:endParaRPr lang="en-US" sz="1400" b="0"/>
                    </a:p>
                  </a:txBody>
                  <a:tcPr marL="36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8785264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en-GB" sz="1400" b="0" i="0" u="none" strike="noStrike" kern="1200" noProof="0">
                          <a:solidFill>
                            <a:schemeClr val="bg1"/>
                          </a:solidFill>
                          <a:effectLst/>
                          <a:latin typeface="+mj-lt"/>
                          <a:cs typeface="Segoe UI" panose="020B0502040204020203" pitchFamily="34" charset="0"/>
                        </a:rPr>
                        <a:t/>
                      </a:r>
                    </a:p>
                  </a:txBody>
                  <a:tcPr marL="36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19456" marR="0" lvl="0" indent="-219456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/>
                        <a:buChar char="n"/>
                        <a:tabLst/>
                        <a:defRPr/>
                      </a:pPr>
                      <a:r>
                        <a:rPr lang="en-US" sz="1400" b="0"/>
                        <a:t/>
                      </a:r>
                    </a:p>
                  </a:txBody>
                  <a:tcPr marL="36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4713924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5838E046-5A18-96DC-735C-DF585FA68570}"/>
              </a:ext>
            </a:extLst>
          </p:cNvPr>
          <p:cNvSpPr txBox="1">
            <a:spLocks/>
          </p:cNvSpPr>
          <p:nvPr/>
        </p:nvSpPr>
        <p:spPr bwMode="auto">
          <a:xfrm>
            <a:off x="341594" y="262858"/>
            <a:ext cx="11508811" cy="6318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45713" rIns="0" bIns="45713" numCol="1" anchor="b" anchorCtr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/>
              <a:t/>
            </a:r>
            <a:br>
              <a:rPr lang="en-US" sz="2000"/>
            </a:br>
            <a:r>
              <a:rPr lang="en-US" sz="1600"/>
              <a:t/>
            </a:r>
            <a:endParaRPr lang="en-US" sz="1600">
              <a:latin typeface="Segoe UI"/>
              <a:cs typeface="Segoe U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16A20B-7890-1E78-3D6D-D6EA8CC30681}"/>
              </a:ext>
            </a:extLst>
          </p:cNvPr>
          <p:cNvSpPr txBox="1"/>
          <p:nvPr/>
        </p:nvSpPr>
        <p:spPr>
          <a:xfrm>
            <a:off x="333640" y="6099017"/>
            <a:ext cx="115167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>
                <a:ea typeface="Meiryo UI"/>
                <a:cs typeface="Times New Roman" panose="02020603050405020304" pitchFamily="18" charset="0"/>
              </a:rPr>
              <a:t/>
            </a:r>
          </a:p>
        </p:txBody>
      </p:sp>
    </p:spTree>
    <p:extLst>
      <p:ext uri="{BB962C8B-B14F-4D97-AF65-F5344CB8AC3E}">
        <p14:creationId xmlns:p14="http://schemas.microsoft.com/office/powerpoint/2010/main" val="3958999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1FB59-CDF7-FB8B-2162-EDF5349E5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B70303-C20B-BCEF-BC71-A4D3441FD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Table of Contents</a:t>
            </a:r>
            <a:endParaRPr lang="en-US">
              <a:latin typeface="+mj-lt"/>
              <a:ea typeface="Yu Gothic" panose="020B0400000000000000" pitchFamily="34" charset="-128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5BAB898-7A07-8FEC-B642-36F2D14E5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85266"/>
              </p:ext>
            </p:extLst>
          </p:nvPr>
        </p:nvGraphicFramePr>
        <p:xfrm>
          <a:off x="343673" y="1371600"/>
          <a:ext cx="11508811" cy="27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08811">
                  <a:extLst>
                    <a:ext uri="{9D8B030D-6E8A-4147-A177-3AD203B41FA5}">
                      <a16:colId xmlns:a16="http://schemas.microsoft.com/office/drawing/2014/main" val="74231368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Yu Gothic" panose="020B0400000000000000" pitchFamily="34" charset="-128"/>
                          <a:cs typeface="+mn-cs"/>
                        </a:rPr>
                        <a:t>Market Overview</a:t>
                      </a:r>
                    </a:p>
                  </a:txBody>
                  <a:tcPr marL="92354" marR="92354" marT="46177" marB="4617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19501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446088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Yu Gothic" panose="020B0400000000000000" pitchFamily="34" charset="-128"/>
                          <a:cs typeface="+mn-cs"/>
                        </a:rPr>
                        <a:t/>
                      </a:r>
                    </a:p>
                  </a:txBody>
                  <a:tcPr marL="92354" marR="92354" marT="46177" marB="4617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260848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446088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Yu Gothic" panose="020B0400000000000000" pitchFamily="34" charset="-128"/>
                          <a:cs typeface="+mn-cs"/>
                        </a:rPr>
                        <a:t/>
                      </a:r>
                    </a:p>
                  </a:txBody>
                  <a:tcPr marL="92354" marR="92354" marT="46177" marB="4617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17303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446088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/>
                      </a:r>
                      <a:endParaRPr kumimoji="1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Yu Gothic" panose="020B0400000000000000" pitchFamily="34" charset="-128"/>
                        <a:cs typeface="+mn-cs"/>
                      </a:endParaRPr>
                    </a:p>
                  </a:txBody>
                  <a:tcPr marL="92354" marR="92354" marT="46177" marB="4617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311424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Yu Gothic" panose="020B0400000000000000" pitchFamily="34" charset="-128"/>
                          <a:cs typeface="+mn-cs"/>
                        </a:rPr>
                        <a:t/>
                      </a:r>
                    </a:p>
                  </a:txBody>
                  <a:tcPr marL="92354" marR="92354" marT="46177" marB="4617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896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80508"/>
      </p:ext>
    </p:extLst>
  </p:cSld>
  <p:clrMapOvr>
    <a:masterClrMapping/>
  </p:clrMapOvr>
</p:sld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mPGHtkdOxwofbKQywhAlA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I46eniRbIFA4F23165xqw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W2wY_AxgD1hI49qbKpvTA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tt38w4an2o77B391Lxy1Q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9hc9_jZS6VtOhWsUqmvEQ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8V1pTYULUSFqdPFKwUf9A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RqBePjmUDV0tH2gs1AYug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ef5N5jCqBYjJXlYxWb_3w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TjTuq8_l_F6WI1IgOqh3Q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HccqWAR86VnE_yWgHkfo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rpk5M3qQ0SFzOdDNcYMXw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fVZuQu8HVCv9bDHYhm1CQ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0AhKE.ywOn38NV6ssw0Tw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CVdpGlBZo7t.xpqVXG5kw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zjrCPWse8ukhu5YJX5Vg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T7EjRYgyUTk87FTHuSHQg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1W1cKQScGSA_pOYFjmLrg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F3W_lKq5ISd5_r2kNAg5g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BViyFOcz1YZXEgxZcsHLw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otodYbVuhNXgbpcUtZuXQ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gMFDcNH_lPSYQT9m1tYy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xJrAcPFfNb6bufk8GhPjA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XZD_8WeOTiX2dCjZMrFtg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mketYyCIgXcRkWi1jGyJg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.P.0dHeE3mAhSfJIyCbTw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JdCj3.Uo0RjFXOv6pihsw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3euwn04KGCc8mDQsebE1w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mLhfri8t.kG0CgVwWrxqA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p.Nq2ekyTFZMQf5qw7dwg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I8hHSzw9qspyYSn2wfOWw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YmsdhikK370UkusF3b9h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rpk5M3qQ0SFzOdDNcYMXw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gxMQWu_EgdxznpXwyyqHw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7EvKMJFoHUuFqr9MzuDaQ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HBxKfmIvnIjT40bd8E77Q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gTJEV33mi0UM2e4cAbmbA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usZjmXq6ZvIhvZBY2ZqAw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C85pJwFcN1gCLC5J4i63Q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HCvisRcM9c46alSlVV75w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9mB6OlaLvbFPhR2t1IdaQ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26R2crQc1JgTuGxZq2z1Q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0rtsP8cd1heQq71i7lZV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RXrzfB8Bqk5aMQh2_YGXA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48n36PSLtlbRHq45WrTZg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Tm3hm.PpSPSeJ5W1z_rVg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L2FJNFEUzUY4MHp3ibSQg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HJAnj3V2QNHHmKCElhj.w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4Ebiut5oaKojuQZcjPNLQ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C2twtAi4JEowxfduTWMfQ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anLLQGEMN4cRgexNDrjbw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w6brAOGse9bIBuWUK9WB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I3ZGeTUA36EOohhcsdjTg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Ekx3ajID6xof95zfy4ck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rplVwAYjgm.4vZfH_PMj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1TdkIQ1oJz8rZWifzWpE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rVJoaMRG0SxvjNctUK.F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WhEe7U7Au882uImxCLGf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rv82o7lk9f285z4n8Mih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uM.zbOPywyOTzHcdYMjaw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7IZOpTkJTp3cVp0G0GAww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4hBo9h2U4mJMZ8h_2MIQ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AfgmkOCvJdLgBaY7dA6s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ZnSprB7USDIFtfZvNZ1P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7LHGCkoWTeptaH9KI1kT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FQi7tmCVVBXkZbxF2np3A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_Q13mVB3IM9FZY_g4vqr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aiqxWSK4uszY6_NyLrtt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9GJEmUrhDk5ASWwebVa5g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VA85Lav19Wr8fviP_B3g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7qcd4q7XPcVfIKIjL5CBw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fUBTFqZnIvqP3S6TDz9v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hP965A.nh9PUYDmLQMQoQ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3BD.r.rCrpC3Wm6iMdM1w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dOLtPB4YjdLeum2W.X9qg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tp7ynjvehAmCoUw7oq7ug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cGfHbg2JFFQPiby.dfui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zTt6mDiAA6ZHHNHCuu2pQ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6nKo8H_CVUkl9AfjMDxFA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SHXavbfDhRvp4h4sfetr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YEHOv5nDgmMhdlAsdmznA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j2xtqdoJdqTcaunORKOyA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vVW_LDQh2bntVc0Zt631g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h4nFZKeeq4d9Khj.kp_8A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86OMAXC9XIKCZsPV2swig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YcaWqvXIZOJZJwg3ierVg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ueChXGBt09rXJYltUVr9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H2Nrh9uayCH7bFERIIp_g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KwU81SQN9vcn9sU55_1Bg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E0L24MoR23wh1xNL3B_cQ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pJIwWno4rPITJ.DcHcTkg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bk6C8sdt7bl9VN2Psy0hw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ONy2tbDrozzfojjKqD9Lw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Km28tbdOD3W1CN_PxkXCw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EQnqWPgMLNzjCVETVQZ3g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z6zXKTaEocINgbiw5dOew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6xEJLwejqibk0uHFn0Ul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rpk5M3qQ0SFzOdDNcYMXw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_bIsF_wxYDA3L0DPPgx1g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jm2uXwst6WT3KYGUszD6Q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EmmwEU.WK_BICBpUc2dFQ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mp938aBuNSIEgZputFbnw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_ILAQvMobo0EaDgMfd2.g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e6xMZ.cUmKCgT_E2KRpTA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tZYYAR9_GxWjxhi9JA.yA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ga7M6jKA5iwkfaUx9cffw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xtPWJYy59DzsWVpXektDw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oODa2SSDA0Gy8fxzXkpH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JKds1dY.RpRIkMM1VbXsA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z9uPzoiCOProabIDClLwQ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Za3FfR89kZivYfNBUy5yQ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gb0HV9UQsfu0.fqZdyxwg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bzqCdpSPs6JtlwwwV8PlQ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H7QWPM50HhiGi31sE4FGQ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R9NQwm2qEjzHN_0J3Q1Zg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tdH1DsIGLOXLeZn35il9Q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hV2co56ByzXIkyn8MMs1Q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JCUswb6xWhJwwR5QqrEq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y.g9g3NvawiizbR6lGsnA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9Zs0SPscTW3t79CfALgJA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58pQVX5xjEpXE5tQT4XOA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WrgUQH7p4utBBXOxtrWVg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trOYcoYk0y.yLHMK7pTqA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IPlPaGtisX_oN9jiiBcdA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_VEqcxCV0IU.pgu07kLVQ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OxsQsK0BDzzOyTU.pfAag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3WodnkAnhBsWRskBY7bX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rpk5M3qQ0SFzOdDNcYMXw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6t1QYmhso03HRSlpBZp_Q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_VwanhD6nA_i.FPR5MNOg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m6.vig9SvuZGqms7O5k8w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h2.XLDrDalVQtJmnMLHcQ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v_OIvzXNxoREYVbxr6rZA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YoWpYReHLWKKKXZoG7uhg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0A9nvQ6Yd7R7bE0UcDreg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2bpFYIc5J0b5ry15AXcKA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BkhDGInYSQU3whTalCkRg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oE2cRejUhkuOoKdgXvbDA"/>
</p:tagLst>
</file>

<file path=ppt/theme/theme1.xml><?xml version="1.0" encoding="utf-8"?>
<a:theme xmlns:a="http://schemas.openxmlformats.org/drawingml/2006/main" name="1_blank">
  <a:themeElements>
    <a:clrScheme name="Latest YCP">
      <a:dk1>
        <a:sysClr val="windowText" lastClr="000000"/>
      </a:dk1>
      <a:lt1>
        <a:sysClr val="window" lastClr="FFFFFF"/>
      </a:lt1>
      <a:dk2>
        <a:srgbClr val="1F497D"/>
      </a:dk2>
      <a:lt2>
        <a:srgbClr val="1F497D"/>
      </a:lt2>
      <a:accent1>
        <a:srgbClr val="007FFF"/>
      </a:accent1>
      <a:accent2>
        <a:srgbClr val="EDFDFF"/>
      </a:accent2>
      <a:accent3>
        <a:srgbClr val="011AB7"/>
      </a:accent3>
      <a:accent4>
        <a:srgbClr val="1524A9"/>
      </a:accent4>
      <a:accent5>
        <a:srgbClr val="001C44"/>
      </a:accent5>
      <a:accent6>
        <a:srgbClr val="E46C0A"/>
      </a:accent6>
      <a:hlink>
        <a:srgbClr val="000000"/>
      </a:hlink>
      <a:folHlink>
        <a:srgbClr val="800080"/>
      </a:folHlink>
    </a:clrScheme>
    <a:fontScheme name="YCP">
      <a:majorFont>
        <a:latin typeface="Segoe UI"/>
        <a:ea typeface="Yu mincho"/>
        <a:cs typeface=""/>
      </a:majorFont>
      <a:minorFont>
        <a:latin typeface="Segoe UI"/>
        <a:ea typeface="Yu minch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9525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kumimoji="1" sz="12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50000"/>
            </a:schemeClr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egoe UI 16_9_New.potx" id="{51A49EC7-A4C4-4EE6-A5A2-C23D8A717E51}" vid="{7BB9DF44-BC85-480F-9DC3-DA4F28C33107}"/>
    </a:ext>
  </a:extLst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Vietnam - Energy Services Market Analysis</dc:title>
  <dc:subject>market-entry</dc:subject>
  <dc:creator>YCP Market Research</dc:creator>
  <cp:lastModifiedBy>YCP Market Research</cp:lastModifiedBy>
  <cp:revision>1</cp:revision>
  <dcterms:created xsi:type="dcterms:W3CDTF">2026-02-18T14:49:22Z</dcterms:created>
  <dcterms:modified xsi:type="dcterms:W3CDTF">2026-02-18T14:49:22Z</dcterms:modified>
</cp:coreProperties>
</file>